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453" r:id="rId2"/>
    <p:sldId id="454" r:id="rId3"/>
    <p:sldId id="502" r:id="rId4"/>
    <p:sldId id="451" r:id="rId5"/>
    <p:sldId id="483" r:id="rId6"/>
    <p:sldId id="469" r:id="rId7"/>
    <p:sldId id="455" r:id="rId8"/>
    <p:sldId id="484" r:id="rId9"/>
    <p:sldId id="486" r:id="rId10"/>
    <p:sldId id="485" r:id="rId11"/>
    <p:sldId id="487" r:id="rId12"/>
    <p:sldId id="489" r:id="rId13"/>
    <p:sldId id="503" r:id="rId14"/>
    <p:sldId id="491" r:id="rId15"/>
    <p:sldId id="492" r:id="rId16"/>
    <p:sldId id="493" r:id="rId17"/>
    <p:sldId id="494" r:id="rId18"/>
    <p:sldId id="490" r:id="rId19"/>
    <p:sldId id="495" r:id="rId20"/>
    <p:sldId id="498" r:id="rId21"/>
    <p:sldId id="470" r:id="rId22"/>
    <p:sldId id="471" r:id="rId23"/>
    <p:sldId id="479" r:id="rId24"/>
    <p:sldId id="496" r:id="rId25"/>
    <p:sldId id="497" r:id="rId26"/>
    <p:sldId id="499" r:id="rId27"/>
    <p:sldId id="500" r:id="rId28"/>
    <p:sldId id="501" r:id="rId29"/>
    <p:sldId id="4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632C"/>
    <a:srgbClr val="4AAF48"/>
    <a:srgbClr val="4BAF48"/>
    <a:srgbClr val="4BAF47"/>
    <a:srgbClr val="F16434"/>
    <a:srgbClr val="F26535"/>
    <a:srgbClr val="4472C4"/>
    <a:srgbClr val="FA8F0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975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screenshot with comments outside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5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screenshot for viewing the status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screenshot for viewing the status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screenshot for review questionnaire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0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screenshot with comments outside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78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Waiting on screenshot from </a:t>
            </a:r>
            <a:r>
              <a:rPr lang="en-US" dirty="0" err="1"/>
              <a:t>Butambala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0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2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1A2B-6DCC-5ED0-946B-EFEB4E3C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1695A-8520-A0A7-503C-C111A8278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38798-3227-4808-8F4E-0A8727D2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E93DA-89E4-1EC6-6B11-B149E62B3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473693" y="6557916"/>
            <a:ext cx="1509204" cy="230832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UBOS  CENSUS  TOT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4679" y="342899"/>
            <a:ext cx="10515600" cy="70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39842"/>
            <a:ext cx="11020425" cy="483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96047" y="6448912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41F02-8846-3F74-34A4-07FCFE9F67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178902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B243D-15A6-3511-BBA6-5E3570541B43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B5CBB9-3CE2-0A65-43EF-8163C9F878D2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endParaRPr lang="en-GB" sz="14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95C0D77-9821-AC04-0D14-D507DE13B7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13A415-949A-010B-6BAE-2FD0B8B1E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20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AC954907-3DAB-5673-C462-5579C9E96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28AC5A5-F8A8-485A-F1DF-71318F21F010}"/>
              </a:ext>
            </a:extLst>
          </p:cNvPr>
          <p:cNvSpPr txBox="1"/>
          <p:nvPr userDrawn="1"/>
        </p:nvSpPr>
        <p:spPr>
          <a:xfrm>
            <a:off x="11317711" y="6520135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‹#›</a:t>
            </a:fld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BAF47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AB6EE-0EB4-2216-4D54-E6C538B874CE}"/>
              </a:ext>
            </a:extLst>
          </p:cNvPr>
          <p:cNvSpPr/>
          <p:nvPr/>
        </p:nvSpPr>
        <p:spPr>
          <a:xfrm>
            <a:off x="1360715" y="1782669"/>
            <a:ext cx="10940142" cy="1815882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SUPERVISOR &amp; INTERVIEWER |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MENUS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Microsoft YaHei UI" panose="020B050302020402020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6B8B8-45F3-6664-9F4B-47DC5D5587DC}"/>
              </a:ext>
            </a:extLst>
          </p:cNvPr>
          <p:cNvSpPr/>
          <p:nvPr/>
        </p:nvSpPr>
        <p:spPr>
          <a:xfrm>
            <a:off x="3402505" y="3820496"/>
            <a:ext cx="6236485" cy="553998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TRAINING </a:t>
            </a:r>
            <a:endParaRPr lang="en-US" altLang="en-US" sz="3000" b="1" u="none" dirty="0">
              <a:solidFill>
                <a:schemeClr val="accent1"/>
              </a:solidFill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Menu: Get data from interviewer </a:t>
            </a:r>
          </a:p>
        </p:txBody>
      </p:sp>
      <p:pic>
        <p:nvPicPr>
          <p:cNvPr id="3" name="Picture Placeholder 5" descr="Screenshot_20240322-133457.png ‎- Photos">
            <a:extLst>
              <a:ext uri="{FF2B5EF4-FFF2-40B4-BE49-F238E27FC236}">
                <a16:creationId xmlns:a16="http://schemas.microsoft.com/office/drawing/2014/main" id="{C3C1696E-B1F3-4834-32D1-CFB45591C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672" y="1285875"/>
            <a:ext cx="3545176" cy="4891088"/>
          </a:xfrm>
          <a:prstGeom prst="rect">
            <a:avLst/>
          </a:prstGeom>
        </p:spPr>
      </p:pic>
      <p:pic>
        <p:nvPicPr>
          <p:cNvPr id="4" name="Picture Placeholder 5" descr="Screenshot_20240322-133852.png ‎- Photos">
            <a:extLst>
              <a:ext uri="{FF2B5EF4-FFF2-40B4-BE49-F238E27FC236}">
                <a16:creationId xmlns:a16="http://schemas.microsoft.com/office/drawing/2014/main" id="{A822D42A-CEC0-DFC9-E2E3-558A8BB3C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765" y="1285875"/>
            <a:ext cx="3123563" cy="4891088"/>
          </a:xfrm>
          <a:prstGeom prst="rect">
            <a:avLst/>
          </a:prstGeom>
        </p:spPr>
      </p:pic>
      <p:cxnSp>
        <p:nvCxnSpPr>
          <p:cNvPr id="5" name="Google Shape;154;p12">
            <a:extLst>
              <a:ext uri="{FF2B5EF4-FFF2-40B4-BE49-F238E27FC236}">
                <a16:creationId xmlns:a16="http://schemas.microsoft.com/office/drawing/2014/main" id="{2FED702A-46E2-402B-A62E-2C5D79431DF4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203848" y="3731419"/>
            <a:ext cx="2205917" cy="29605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7692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55" y="254792"/>
            <a:ext cx="10198904" cy="7112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Menu: Transfer data with central office</a:t>
            </a:r>
          </a:p>
        </p:txBody>
      </p:sp>
      <p:pic>
        <p:nvPicPr>
          <p:cNvPr id="3" name="Picture Placeholder 5" descr="Screenshot_20240322-133508.png ‎- Photos">
            <a:extLst>
              <a:ext uri="{FF2B5EF4-FFF2-40B4-BE49-F238E27FC236}">
                <a16:creationId xmlns:a16="http://schemas.microsoft.com/office/drawing/2014/main" id="{E30750B4-7074-192E-DF2A-1AF79E2C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555" y="1355268"/>
            <a:ext cx="3726249" cy="4892340"/>
          </a:xfrm>
          <a:prstGeom prst="rect">
            <a:avLst/>
          </a:prstGeom>
        </p:spPr>
      </p:pic>
      <p:pic>
        <p:nvPicPr>
          <p:cNvPr id="4" name="Picture Placeholder 5" descr="Screenshot_20240322-133918.png ‎- Photos">
            <a:extLst>
              <a:ext uri="{FF2B5EF4-FFF2-40B4-BE49-F238E27FC236}">
                <a16:creationId xmlns:a16="http://schemas.microsoft.com/office/drawing/2014/main" id="{558D1D50-C2C1-D67F-82D1-08E9B9AF3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468" y="1411705"/>
            <a:ext cx="3532613" cy="4892340"/>
          </a:xfrm>
          <a:prstGeom prst="rect">
            <a:avLst/>
          </a:prstGeom>
        </p:spPr>
      </p:pic>
      <p:cxnSp>
        <p:nvCxnSpPr>
          <p:cNvPr id="5" name="Google Shape;154;p12">
            <a:extLst>
              <a:ext uri="{FF2B5EF4-FFF2-40B4-BE49-F238E27FC236}">
                <a16:creationId xmlns:a16="http://schemas.microsoft.com/office/drawing/2014/main" id="{C9DC8915-8E39-2E1C-C147-0C8E1F85D234}"/>
              </a:ext>
            </a:extLst>
          </p:cNvPr>
          <p:cNvCxnSpPr>
            <a:cxnSpLocks/>
          </p:cNvCxnSpPr>
          <p:nvPr/>
        </p:nvCxnSpPr>
        <p:spPr>
          <a:xfrm flipV="1">
            <a:off x="5128804" y="3565133"/>
            <a:ext cx="2321664" cy="48435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5450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5B07B6-A3C2-9D97-06BB-436A525E67F6}"/>
              </a:ext>
            </a:extLst>
          </p:cNvPr>
          <p:cNvGrpSpPr/>
          <p:nvPr/>
        </p:nvGrpSpPr>
        <p:grpSpPr>
          <a:xfrm>
            <a:off x="1622380" y="2587744"/>
            <a:ext cx="5702355" cy="1682512"/>
            <a:chOff x="751522" y="2507251"/>
            <a:chExt cx="5702355" cy="1682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9E3952-6A07-106F-EB8F-0F9BAE048808}"/>
                </a:ext>
              </a:extLst>
            </p:cNvPr>
            <p:cNvSpPr txBox="1"/>
            <p:nvPr/>
          </p:nvSpPr>
          <p:spPr>
            <a:xfrm>
              <a:off x="751522" y="2507251"/>
              <a:ext cx="5562191" cy="1682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Supervisor Menu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5" name="Graphic 4" descr="Help with solid fill">
              <a:extLst>
                <a:ext uri="{FF2B5EF4-FFF2-40B4-BE49-F238E27FC236}">
                  <a16:creationId xmlns:a16="http://schemas.microsoft.com/office/drawing/2014/main" id="{F4717BF3-5E4E-B39F-45D3-5B715F1C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39477" y="3275363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56A6FE-A43D-EAF4-F5C6-FDC3DB35E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390" y="2006906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C55EBF-0F4F-AB2F-875E-FC5A7781CB22}"/>
              </a:ext>
            </a:extLst>
          </p:cNvPr>
          <p:cNvSpPr/>
          <p:nvPr/>
        </p:nvSpPr>
        <p:spPr>
          <a:xfrm>
            <a:off x="1164772" y="2065697"/>
            <a:ext cx="10940142" cy="1261884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INTERVIEWER |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MENU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Microsoft YaHei UI" panose="020B0503020204020204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D6031-92D7-70AF-498E-CBEA69A14DFA}"/>
              </a:ext>
            </a:extLst>
          </p:cNvPr>
          <p:cNvSpPr/>
          <p:nvPr/>
        </p:nvSpPr>
        <p:spPr>
          <a:xfrm>
            <a:off x="3402505" y="3820496"/>
            <a:ext cx="6236485" cy="553998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TRAINING </a:t>
            </a:r>
            <a:endParaRPr lang="en-US" altLang="en-US" sz="3000" b="1" u="none" dirty="0">
              <a:solidFill>
                <a:schemeClr val="accent1"/>
              </a:solidFill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2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692" y="317001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78C8B3F-1743-B736-907E-8E3FFF7C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6"/>
          <a:stretch/>
        </p:blipFill>
        <p:spPr>
          <a:xfrm>
            <a:off x="1448692" y="2431407"/>
            <a:ext cx="4055367" cy="352021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78C513-0847-B050-813D-992AAD9A8C9B}"/>
              </a:ext>
            </a:extLst>
          </p:cNvPr>
          <p:cNvSpPr txBox="1">
            <a:spLocks/>
          </p:cNvSpPr>
          <p:nvPr/>
        </p:nvSpPr>
        <p:spPr>
          <a:xfrm>
            <a:off x="1537521" y="1494231"/>
            <a:ext cx="5157788" cy="517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Entry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Application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85178E4-0C12-C7B3-35CF-ACE06A3EC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1"/>
          <a:stretch/>
        </p:blipFill>
        <p:spPr>
          <a:xfrm>
            <a:off x="6515414" y="2277165"/>
            <a:ext cx="4816496" cy="367445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256050-96BA-AB06-E243-02AFF287CCA5}"/>
              </a:ext>
            </a:extLst>
          </p:cNvPr>
          <p:cNvSpPr txBox="1">
            <a:spLocks/>
          </p:cNvSpPr>
          <p:nvPr/>
        </p:nvSpPr>
        <p:spPr>
          <a:xfrm>
            <a:off x="6390301" y="1446238"/>
            <a:ext cx="51831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Login</a:t>
            </a:r>
          </a:p>
        </p:txBody>
      </p:sp>
      <p:cxnSp>
        <p:nvCxnSpPr>
          <p:cNvPr id="8" name="Google Shape;154;p12">
            <a:extLst>
              <a:ext uri="{FF2B5EF4-FFF2-40B4-BE49-F238E27FC236}">
                <a16:creationId xmlns:a16="http://schemas.microsoft.com/office/drawing/2014/main" id="{7175C0F9-B167-79D6-5152-A56BA138C297}"/>
              </a:ext>
            </a:extLst>
          </p:cNvPr>
          <p:cNvCxnSpPr>
            <a:cxnSpLocks/>
          </p:cNvCxnSpPr>
          <p:nvPr/>
        </p:nvCxnSpPr>
        <p:spPr>
          <a:xfrm>
            <a:off x="4821148" y="3269349"/>
            <a:ext cx="1694266" cy="15184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7526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Verification of login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211F30-C8E2-6509-531A-1F451F4703B9}"/>
              </a:ext>
            </a:extLst>
          </p:cNvPr>
          <p:cNvGrpSpPr/>
          <p:nvPr/>
        </p:nvGrpSpPr>
        <p:grpSpPr>
          <a:xfrm>
            <a:off x="1860884" y="1379622"/>
            <a:ext cx="4491790" cy="4957010"/>
            <a:chOff x="4715971" y="1905000"/>
            <a:chExt cx="4035786" cy="4634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BEA486-45B3-3069-B4C0-67CCF28B628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971" y="1905000"/>
              <a:ext cx="4022375" cy="16998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A1ABF-EC83-7BE0-7A81-807379242E3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382" y="3574535"/>
              <a:ext cx="4022375" cy="13659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CC7155-54D6-2477-F7EF-8AC99CB57A5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793" y="4950636"/>
              <a:ext cx="4008964" cy="158858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048542-AE78-3526-9A24-55D6BCED60C2}"/>
              </a:ext>
            </a:extLst>
          </p:cNvPr>
          <p:cNvSpPr txBox="1"/>
          <p:nvPr/>
        </p:nvSpPr>
        <p:spPr>
          <a:xfrm>
            <a:off x="7159811" y="3216443"/>
            <a:ext cx="469473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+mj-cs"/>
              </a:rPr>
              <a:t>Carefully enter month, year of birth and your telephone number to begin interview</a:t>
            </a:r>
          </a:p>
        </p:txBody>
      </p:sp>
    </p:spTree>
    <p:extLst>
      <p:ext uri="{BB962C8B-B14F-4D97-AF65-F5344CB8AC3E}">
        <p14:creationId xmlns:p14="http://schemas.microsoft.com/office/powerpoint/2010/main" val="224792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B2145B-94E9-E044-8F44-697D1D88F8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6"/>
            <a:ext cx="9176657" cy="614796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Selecting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the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Mode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75E0-1989-22EF-E163-E58CE2DA3F8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6400" y="1147727"/>
            <a:ext cx="4253345" cy="6147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Training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Mode</a:t>
            </a:r>
            <a:endParaRPr lang="en-UG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F8313-4183-626C-1E31-C3277D2C6D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4369" y="1147727"/>
            <a:ext cx="4292770" cy="61479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Census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Mode</a:t>
            </a:r>
            <a:endParaRPr lang="en-UG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D407D5-DFF0-2111-8C78-FE74A877AE4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73" b="2423"/>
          <a:stretch/>
        </p:blipFill>
        <p:spPr>
          <a:xfrm>
            <a:off x="1826075" y="1826834"/>
            <a:ext cx="3900117" cy="425933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9C41B8-6F83-8E8A-D6E0-A1821173FE9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t="314" r="1003" b="1"/>
          <a:stretch/>
        </p:blipFill>
        <p:spPr>
          <a:xfrm>
            <a:off x="7116968" y="1826833"/>
            <a:ext cx="4208325" cy="42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62943" y="226220"/>
            <a:ext cx="7050314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Pin Code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7C7A80E-838D-1C4B-D705-6CF19E070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7"/>
          <a:stretch/>
        </p:blipFill>
        <p:spPr>
          <a:xfrm>
            <a:off x="7571014" y="1905736"/>
            <a:ext cx="3733800" cy="435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9752" y="1043962"/>
            <a:ext cx="9595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Set your four (4) digit pin code</a:t>
            </a:r>
          </a:p>
          <a:p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45659"/>
          <a:stretch/>
        </p:blipFill>
        <p:spPr>
          <a:xfrm>
            <a:off x="1544021" y="1905736"/>
            <a:ext cx="4454063" cy="41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Assignment</a:t>
            </a:r>
          </a:p>
        </p:txBody>
      </p:sp>
      <p:pic>
        <p:nvPicPr>
          <p:cNvPr id="3" name="Picture Placeholder 5" descr="Screenshot_20240319-171909.png ‎- Photos">
            <a:extLst>
              <a:ext uri="{FF2B5EF4-FFF2-40B4-BE49-F238E27FC236}">
                <a16:creationId xmlns:a16="http://schemas.microsoft.com/office/drawing/2014/main" id="{FA5D5A31-7A93-2ACB-06EB-B106A51C8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54" y="1449197"/>
            <a:ext cx="3712013" cy="487214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82BFBE8-D533-A18A-8CB7-4616975AB428}"/>
              </a:ext>
            </a:extLst>
          </p:cNvPr>
          <p:cNvSpPr txBox="1">
            <a:spLocks/>
          </p:cNvSpPr>
          <p:nvPr/>
        </p:nvSpPr>
        <p:spPr>
          <a:xfrm>
            <a:off x="6096000" y="2873828"/>
            <a:ext cx="5753529" cy="135728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EA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to start work</a:t>
            </a:r>
          </a:p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Confirm that you are in the correct EA.</a:t>
            </a:r>
            <a:endParaRPr lang="en-UG" sz="2400" b="1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24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31450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(1/6) </a:t>
            </a:r>
          </a:p>
        </p:txBody>
      </p:sp>
      <p:pic>
        <p:nvPicPr>
          <p:cNvPr id="4" name="Picture Placeholder 5" descr="Screenshot_20240319-171917.png ‎- Photos">
            <a:extLst>
              <a:ext uri="{FF2B5EF4-FFF2-40B4-BE49-F238E27FC236}">
                <a16:creationId xmlns:a16="http://schemas.microsoft.com/office/drawing/2014/main" id="{5CBC6650-0A9F-B628-ADF4-0FC109F6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568" y="1133564"/>
            <a:ext cx="3551478" cy="507003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9ED065DE-725C-2EBE-3C7A-968FBD0A7B73}"/>
              </a:ext>
            </a:extLst>
          </p:cNvPr>
          <p:cNvSpPr/>
          <p:nvPr/>
        </p:nvSpPr>
        <p:spPr>
          <a:xfrm>
            <a:off x="5015692" y="2494845"/>
            <a:ext cx="721895" cy="10748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87B7FA-5497-00A8-75B2-38F817223639}"/>
              </a:ext>
            </a:extLst>
          </p:cNvPr>
          <p:cNvGrpSpPr/>
          <p:nvPr/>
        </p:nvGrpSpPr>
        <p:grpSpPr>
          <a:xfrm>
            <a:off x="5007841" y="3784460"/>
            <a:ext cx="260261" cy="1486370"/>
            <a:chOff x="4136975" y="3784460"/>
            <a:chExt cx="260261" cy="1486370"/>
          </a:xfrm>
        </p:grpSpPr>
        <p:sp>
          <p:nvSpPr>
            <p:cNvPr id="9" name="Google Shape;149;p12">
              <a:extLst>
                <a:ext uri="{FF2B5EF4-FFF2-40B4-BE49-F238E27FC236}">
                  <a16:creationId xmlns:a16="http://schemas.microsoft.com/office/drawing/2014/main" id="{0DFC4E9B-4B49-66D9-07D6-AA23D4986B1D}"/>
                </a:ext>
              </a:extLst>
            </p:cNvPr>
            <p:cNvSpPr txBox="1"/>
            <p:nvPr/>
          </p:nvSpPr>
          <p:spPr>
            <a:xfrm>
              <a:off x="4137919" y="4071861"/>
              <a:ext cx="252410" cy="338514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Microsoft Yahei"/>
                  <a:ea typeface="Microsoft Yahei"/>
                  <a:sym typeface="Microsoft Yahei"/>
                </a:rPr>
                <a:t>3</a:t>
              </a:r>
              <a:endParaRPr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ECD5B6-CB3C-9AFD-01A3-883C7ABA2D2A}"/>
                </a:ext>
              </a:extLst>
            </p:cNvPr>
            <p:cNvGrpSpPr/>
            <p:nvPr/>
          </p:nvGrpSpPr>
          <p:grpSpPr>
            <a:xfrm>
              <a:off x="4136975" y="3784460"/>
              <a:ext cx="260261" cy="1486370"/>
              <a:chOff x="4136975" y="3784460"/>
              <a:chExt cx="260261" cy="1486370"/>
            </a:xfrm>
          </p:grpSpPr>
          <p:sp>
            <p:nvSpPr>
              <p:cNvPr id="7" name="Google Shape;149;p12">
                <a:extLst>
                  <a:ext uri="{FF2B5EF4-FFF2-40B4-BE49-F238E27FC236}">
                    <a16:creationId xmlns:a16="http://schemas.microsoft.com/office/drawing/2014/main" id="{9493D9ED-0FC9-DA6B-73C1-A0F373F37838}"/>
                  </a:ext>
                </a:extLst>
              </p:cNvPr>
              <p:cNvSpPr txBox="1"/>
              <p:nvPr/>
            </p:nvSpPr>
            <p:spPr>
              <a:xfrm>
                <a:off x="4137919" y="3784460"/>
                <a:ext cx="252410" cy="33851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2</a:t>
                </a:r>
                <a:endParaRPr dirty="0"/>
              </a:p>
            </p:txBody>
          </p:sp>
          <p:sp>
            <p:nvSpPr>
              <p:cNvPr id="8" name="Google Shape;149;p12">
                <a:extLst>
                  <a:ext uri="{FF2B5EF4-FFF2-40B4-BE49-F238E27FC236}">
                    <a16:creationId xmlns:a16="http://schemas.microsoft.com/office/drawing/2014/main" id="{855D01CC-D138-8B8F-4DAD-3B8ED8BFFB36}"/>
                  </a:ext>
                </a:extLst>
              </p:cNvPr>
              <p:cNvSpPr txBox="1"/>
              <p:nvPr/>
            </p:nvSpPr>
            <p:spPr>
              <a:xfrm>
                <a:off x="4136975" y="4337768"/>
                <a:ext cx="252410" cy="33851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Microsoft Yahei"/>
                    <a:ea typeface="Microsoft Yahei"/>
                    <a:sym typeface="Microsoft Yahei"/>
                  </a:rPr>
                  <a:t>4</a:t>
                </a:r>
                <a:endParaRPr dirty="0"/>
              </a:p>
            </p:txBody>
          </p:sp>
          <p:sp>
            <p:nvSpPr>
              <p:cNvPr id="14" name="Google Shape;149;p12">
                <a:extLst>
                  <a:ext uri="{FF2B5EF4-FFF2-40B4-BE49-F238E27FC236}">
                    <a16:creationId xmlns:a16="http://schemas.microsoft.com/office/drawing/2014/main" id="{9E358B97-AFC7-F7F2-2C29-F90214DAF195}"/>
                  </a:ext>
                </a:extLst>
              </p:cNvPr>
              <p:cNvSpPr txBox="1"/>
              <p:nvPr/>
            </p:nvSpPr>
            <p:spPr>
              <a:xfrm>
                <a:off x="4144826" y="4614993"/>
                <a:ext cx="252410" cy="33851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Microsoft Yahei"/>
                    <a:ea typeface="Microsoft Yahei"/>
                    <a:sym typeface="Microsoft Yahei"/>
                  </a:rPr>
                  <a:t>5</a:t>
                </a:r>
                <a:endParaRPr dirty="0"/>
              </a:p>
            </p:txBody>
          </p:sp>
          <p:sp>
            <p:nvSpPr>
              <p:cNvPr id="17" name="Google Shape;149;p12">
                <a:extLst>
                  <a:ext uri="{FF2B5EF4-FFF2-40B4-BE49-F238E27FC236}">
                    <a16:creationId xmlns:a16="http://schemas.microsoft.com/office/drawing/2014/main" id="{95C0C898-EB86-6097-93BF-ECA77241CC8A}"/>
                  </a:ext>
                </a:extLst>
              </p:cNvPr>
              <p:cNvSpPr txBox="1"/>
              <p:nvPr/>
            </p:nvSpPr>
            <p:spPr>
              <a:xfrm>
                <a:off x="4146230" y="4932316"/>
                <a:ext cx="251006" cy="33851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dk1"/>
                    </a:solidFill>
                    <a:latin typeface="Microsoft Yahei"/>
                    <a:ea typeface="Microsoft Yahei"/>
                    <a:sym typeface="Microsoft Yahei"/>
                  </a:rPr>
                  <a:t>6</a:t>
                </a:r>
                <a:endParaRPr dirty="0"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BCEE9ABF-EDA1-3C72-5C59-E6F827EB01D1}"/>
              </a:ext>
            </a:extLst>
          </p:cNvPr>
          <p:cNvSpPr txBox="1"/>
          <p:nvPr/>
        </p:nvSpPr>
        <p:spPr>
          <a:xfrm>
            <a:off x="5687214" y="2862998"/>
            <a:ext cx="251986" cy="3385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dirty="0"/>
          </a:p>
        </p:txBody>
      </p:sp>
      <p:sp>
        <p:nvSpPr>
          <p:cNvPr id="19" name="Google Shape;160;p13">
            <a:extLst>
              <a:ext uri="{FF2B5EF4-FFF2-40B4-BE49-F238E27FC236}">
                <a16:creationId xmlns:a16="http://schemas.microsoft.com/office/drawing/2014/main" id="{7EDC2F21-3CB8-EF06-EB84-4DB0F4AE2320}"/>
              </a:ext>
            </a:extLst>
          </p:cNvPr>
          <p:cNvSpPr txBox="1"/>
          <p:nvPr/>
        </p:nvSpPr>
        <p:spPr>
          <a:xfrm>
            <a:off x="6096000" y="1245323"/>
            <a:ext cx="5944541" cy="5078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1.Summary of questionnaires done</a:t>
            </a:r>
            <a:endParaRPr b="1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 To view all the questionnaires so far tempted</a:t>
            </a:r>
            <a:endParaRPr sz="18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2.Select Household to enumerate on the map</a:t>
            </a:r>
            <a:endParaRPr b="1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To start enumerating your EA by selecting   particular households on the map</a:t>
            </a:r>
            <a:endParaRPr sz="18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3.Select Module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To view questionnaires and to continue     interviewing if not complete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To start interviewing other questionnaires	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To add a new household structure that does not appear on the EA map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4.Transfer data with 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	Transfer all the data collected to the 	supervisor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5.Transfer data (directly) with Headquarter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	Send collected data to the Head quarter 	servers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6.Switch users</a:t>
            </a:r>
            <a:endParaRPr b="1" dirty="0">
              <a:solidFill>
                <a:srgbClr val="FFFF00"/>
              </a:solidFill>
              <a:latin typeface="Aptos" panose="020B0004020202020204" pitchFamily="34" charset="0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Exit current user to log in as another </a:t>
            </a: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person</a:t>
            </a:r>
            <a:endParaRPr sz="2800" dirty="0">
              <a:solidFill>
                <a:schemeClr val="bg1"/>
              </a:solidFill>
              <a:latin typeface="Aptos" panose="020B0004020202020204" pitchFamily="34" charset="0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256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Introduction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256050-96BA-AB06-E243-02AFF287CCA5}"/>
              </a:ext>
            </a:extLst>
          </p:cNvPr>
          <p:cNvSpPr txBox="1">
            <a:spLocks/>
          </p:cNvSpPr>
          <p:nvPr/>
        </p:nvSpPr>
        <p:spPr>
          <a:xfrm>
            <a:off x="1578429" y="1283173"/>
            <a:ext cx="10415910" cy="453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A MENU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is an application module that controls all the applications that will be used in the enumeration exercise of NPHC 2024</a:t>
            </a:r>
          </a:p>
          <a:p>
            <a:pPr algn="just"/>
            <a:endParaRPr lang="en-US" sz="3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Its divided into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two parts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Interviewer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 menu and the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supervisor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 menu </a:t>
            </a:r>
          </a:p>
        </p:txBody>
      </p:sp>
    </p:spTree>
    <p:extLst>
      <p:ext uri="{BB962C8B-B14F-4D97-AF65-F5344CB8AC3E}">
        <p14:creationId xmlns:p14="http://schemas.microsoft.com/office/powerpoint/2010/main" val="140566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8A1A-E3C1-F729-50FB-C1A293C30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018" y="294562"/>
            <a:ext cx="10515600" cy="701675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 Household to enumerate (2/6)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Placeholder 5" descr="Screenshot_20240319-172000.png ‎- Photos">
            <a:extLst>
              <a:ext uri="{FF2B5EF4-FFF2-40B4-BE49-F238E27FC236}">
                <a16:creationId xmlns:a16="http://schemas.microsoft.com/office/drawing/2014/main" id="{D891E1CA-7B99-BCBC-95BE-562E1FC1C73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>
          <a:xfrm>
            <a:off x="1661000" y="1288658"/>
            <a:ext cx="3845220" cy="4869950"/>
          </a:xfrm>
        </p:spPr>
      </p:pic>
      <p:cxnSp>
        <p:nvCxnSpPr>
          <p:cNvPr id="3" name="Google Shape;154;p12">
            <a:extLst>
              <a:ext uri="{FF2B5EF4-FFF2-40B4-BE49-F238E27FC236}">
                <a16:creationId xmlns:a16="http://schemas.microsoft.com/office/drawing/2014/main" id="{E4070448-5651-2D6D-9472-9CF7F6C449E3}"/>
              </a:ext>
            </a:extLst>
          </p:cNvPr>
          <p:cNvCxnSpPr>
            <a:cxnSpLocks/>
          </p:cNvCxnSpPr>
          <p:nvPr/>
        </p:nvCxnSpPr>
        <p:spPr>
          <a:xfrm>
            <a:off x="5506220" y="3200400"/>
            <a:ext cx="1877806" cy="126344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" name="Picture 6" descr="A map of houses with red lines&#10;&#10;Description automatically generated">
            <a:extLst>
              <a:ext uri="{FF2B5EF4-FFF2-40B4-BE49-F238E27FC236}">
                <a16:creationId xmlns:a16="http://schemas.microsoft.com/office/drawing/2014/main" id="{69C80958-BAD5-45AD-9EAB-C6846002D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b="15988"/>
          <a:stretch/>
        </p:blipFill>
        <p:spPr>
          <a:xfrm>
            <a:off x="7473634" y="1364858"/>
            <a:ext cx="3630191" cy="49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2917" y="400173"/>
            <a:ext cx="9049616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 Household to enumerate (2/6)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19275" y="1186089"/>
            <a:ext cx="5027839" cy="50831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All Households within the EA will populate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Tap/Click the household to begin with</a:t>
            </a: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All listed HHs during listing are automatically populated</a:t>
            </a:r>
          </a:p>
        </p:txBody>
      </p:sp>
      <p:pic>
        <p:nvPicPr>
          <p:cNvPr id="2" name="Picture Placeholder 5" descr="selected HH3.png ‎- Photos">
            <a:extLst>
              <a:ext uri="{FF2B5EF4-FFF2-40B4-BE49-F238E27FC236}">
                <a16:creationId xmlns:a16="http://schemas.microsoft.com/office/drawing/2014/main" id="{C1EB49B0-FEED-2968-9C84-3916D11A9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 r="9832"/>
          <a:stretch/>
        </p:blipFill>
        <p:spPr>
          <a:xfrm>
            <a:off x="7588827" y="1353787"/>
            <a:ext cx="4603173" cy="49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8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4728" y="346579"/>
            <a:ext cx="8977745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 Household to enumerate (2/6)</a:t>
            </a:r>
            <a:endParaRPr lang="en-US" sz="3600" b="1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9E52E9-69C2-7893-13D1-BC32EAD635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12379" y="1039421"/>
            <a:ext cx="1006143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ClrTx/>
              <a:buSzTx/>
              <a:buFont typeface="Wingdings" panose="05000000000000000000" charset="0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 Yes if that is the HH to interview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B27A3-4A6F-AB4B-C5B5-29BBB601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"/>
          <a:stretch/>
        </p:blipFill>
        <p:spPr>
          <a:xfrm>
            <a:off x="1612379" y="1799359"/>
            <a:ext cx="4057758" cy="4403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2B304-ED6D-8695-4EA5-8F01C72E6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3" y="1725221"/>
            <a:ext cx="3913372" cy="4403540"/>
          </a:xfrm>
          <a:prstGeom prst="rect">
            <a:avLst/>
          </a:prstGeom>
        </p:spPr>
      </p:pic>
      <p:cxnSp>
        <p:nvCxnSpPr>
          <p:cNvPr id="2" name="Google Shape;154;p12">
            <a:extLst>
              <a:ext uri="{FF2B5EF4-FFF2-40B4-BE49-F238E27FC236}">
                <a16:creationId xmlns:a16="http://schemas.microsoft.com/office/drawing/2014/main" id="{97B50808-6093-848F-D214-A0776BA25760}"/>
              </a:ext>
            </a:extLst>
          </p:cNvPr>
          <p:cNvCxnSpPr>
            <a:cxnSpLocks/>
          </p:cNvCxnSpPr>
          <p:nvPr/>
        </p:nvCxnSpPr>
        <p:spPr>
          <a:xfrm>
            <a:off x="5670137" y="3742318"/>
            <a:ext cx="1609186" cy="36934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4785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CF3FC-845B-D8CA-A188-3006EFE0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C62DF5-CC38-DF79-7438-05B352CBDD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36977" y="348672"/>
            <a:ext cx="9882187" cy="5508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Begin a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house hold</a:t>
            </a: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 interview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3236ED2-043C-9D76-116C-45703CB0C2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31074" y="3429000"/>
            <a:ext cx="3519488" cy="638175"/>
          </a:xfrm>
          <a:prstGeom prst="rect">
            <a:avLst/>
          </a:prstGeom>
          <a:solidFill>
            <a:schemeClr val="accent6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Begin interview!</a:t>
            </a:r>
          </a:p>
        </p:txBody>
      </p:sp>
      <p:pic>
        <p:nvPicPr>
          <p:cNvPr id="9" name="Picture Placeholder 5" descr="begin new HH.png ‎- Photos">
            <a:extLst>
              <a:ext uri="{FF2B5EF4-FFF2-40B4-BE49-F238E27FC236}">
                <a16:creationId xmlns:a16="http://schemas.microsoft.com/office/drawing/2014/main" id="{2C65FD18-F31E-09B9-338E-049060084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466" y="1231610"/>
            <a:ext cx="5070764" cy="48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93" y="169182"/>
            <a:ext cx="6140250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(2/6)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3F889-A50C-E48C-1694-AA71F0EF8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" b="3926"/>
          <a:stretch/>
        </p:blipFill>
        <p:spPr>
          <a:xfrm>
            <a:off x="1705464" y="1328758"/>
            <a:ext cx="3076313" cy="485713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9C0443B-8204-8E24-1D5E-0189B7F53630}"/>
              </a:ext>
            </a:extLst>
          </p:cNvPr>
          <p:cNvSpPr/>
          <p:nvPr/>
        </p:nvSpPr>
        <p:spPr>
          <a:xfrm>
            <a:off x="4894843" y="2800493"/>
            <a:ext cx="1201157" cy="1732547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656B1-E31E-7868-B3A8-78782AAA56A1}"/>
              </a:ext>
            </a:extLst>
          </p:cNvPr>
          <p:cNvSpPr txBox="1"/>
          <p:nvPr/>
        </p:nvSpPr>
        <p:spPr>
          <a:xfrm>
            <a:off x="6209066" y="3024935"/>
            <a:ext cx="5850588" cy="115416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FF00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+mj-cs"/>
                <a:sym typeface="Microsoft Yahei"/>
              </a:rPr>
              <a:t>Option 3:</a:t>
            </a:r>
            <a:r>
              <a:rPr lang="en-US" sz="2300" b="1" dirty="0">
                <a:solidFill>
                  <a:srgbClr val="FFFF00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sym typeface="Microsoft Yahei"/>
              </a:rPr>
              <a:t>View questionnaire allows you to select any questionnaire to start interviewing E.g. Institutions Questionnaire</a:t>
            </a:r>
            <a:endParaRPr lang="en-US" sz="2300" dirty="0">
              <a:solidFill>
                <a:schemeClr val="bg1"/>
              </a:solidFill>
              <a:latin typeface="Aptos" panose="020B0004020202020204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21326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18DF0-34A5-7D4D-C84A-0E8F57B2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5"/>
          <a:stretch/>
        </p:blipFill>
        <p:spPr>
          <a:xfrm>
            <a:off x="1801412" y="1247327"/>
            <a:ext cx="3066757" cy="5044616"/>
          </a:xfrm>
          <a:prstGeom prst="rect">
            <a:avLst/>
          </a:prstGeom>
        </p:spPr>
      </p:pic>
      <p:cxnSp>
        <p:nvCxnSpPr>
          <p:cNvPr id="4" name="Google Shape;154;p12">
            <a:extLst>
              <a:ext uri="{FF2B5EF4-FFF2-40B4-BE49-F238E27FC236}">
                <a16:creationId xmlns:a16="http://schemas.microsoft.com/office/drawing/2014/main" id="{3AD06DFA-8A5B-ECCD-C5AE-D81E1ED0BD93}"/>
              </a:ext>
            </a:extLst>
          </p:cNvPr>
          <p:cNvCxnSpPr/>
          <p:nvPr/>
        </p:nvCxnSpPr>
        <p:spPr>
          <a:xfrm rot="10800000">
            <a:off x="4868169" y="3661146"/>
            <a:ext cx="1119291" cy="27402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6741BD-84BD-5EFE-0EAC-6389E227DD48}"/>
              </a:ext>
            </a:extLst>
          </p:cNvPr>
          <p:cNvSpPr txBox="1"/>
          <p:nvPr/>
        </p:nvSpPr>
        <p:spPr>
          <a:xfrm>
            <a:off x="5987460" y="3058004"/>
            <a:ext cx="5758553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bg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After selecting the institutional questionnaire, decide on whether to add new questionnaire, or modify the existing questionnaires,  or return back to the interviewer menu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130639-8715-0ACF-E4E6-9022AD52E6E6}"/>
              </a:ext>
            </a:extLst>
          </p:cNvPr>
          <p:cNvSpPr txBox="1">
            <a:spLocks/>
          </p:cNvSpPr>
          <p:nvPr/>
        </p:nvSpPr>
        <p:spPr>
          <a:xfrm>
            <a:off x="3656893" y="169182"/>
            <a:ext cx="614025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(3/6)</a:t>
            </a:r>
          </a:p>
        </p:txBody>
      </p:sp>
    </p:spTree>
    <p:extLst>
      <p:ext uri="{BB962C8B-B14F-4D97-AF65-F5344CB8AC3E}">
        <p14:creationId xmlns:p14="http://schemas.microsoft.com/office/powerpoint/2010/main" val="236385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54;p12">
            <a:extLst>
              <a:ext uri="{FF2B5EF4-FFF2-40B4-BE49-F238E27FC236}">
                <a16:creationId xmlns:a16="http://schemas.microsoft.com/office/drawing/2014/main" id="{3AD06DFA-8A5B-ECCD-C5AE-D81E1ED0BD93}"/>
              </a:ext>
            </a:extLst>
          </p:cNvPr>
          <p:cNvCxnSpPr>
            <a:cxnSpLocks/>
          </p:cNvCxnSpPr>
          <p:nvPr/>
        </p:nvCxnSpPr>
        <p:spPr>
          <a:xfrm rot="10800000">
            <a:off x="4613798" y="3581032"/>
            <a:ext cx="1248053" cy="363041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F0773B-9886-0B5E-F887-67E786B54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2"/>
          <a:stretch/>
        </p:blipFill>
        <p:spPr>
          <a:xfrm>
            <a:off x="1591206" y="1303322"/>
            <a:ext cx="3022591" cy="4918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4A709-B33A-7A76-801F-B6833028A325}"/>
              </a:ext>
            </a:extLst>
          </p:cNvPr>
          <p:cNvSpPr txBox="1"/>
          <p:nvPr/>
        </p:nvSpPr>
        <p:spPr>
          <a:xfrm>
            <a:off x="5982476" y="3475243"/>
            <a:ext cx="528333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+mj-cs"/>
                <a:sym typeface="Microsoft Yahei"/>
              </a:rPr>
              <a:t>Option 4:  </a:t>
            </a: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Allows you to transfer your data to your supervisor </a:t>
            </a:r>
            <a:endParaRPr lang="en-US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12E44-574F-4692-11AA-F14EE74E42E7}"/>
              </a:ext>
            </a:extLst>
          </p:cNvPr>
          <p:cNvSpPr txBox="1">
            <a:spLocks/>
          </p:cNvSpPr>
          <p:nvPr/>
        </p:nvSpPr>
        <p:spPr>
          <a:xfrm>
            <a:off x="3656893" y="169182"/>
            <a:ext cx="614025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(4/6)</a:t>
            </a:r>
          </a:p>
        </p:txBody>
      </p:sp>
    </p:spTree>
    <p:extLst>
      <p:ext uri="{BB962C8B-B14F-4D97-AF65-F5344CB8AC3E}">
        <p14:creationId xmlns:p14="http://schemas.microsoft.com/office/powerpoint/2010/main" val="20642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DFF3F-C169-F618-5DB7-47E6A6568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"/>
          <a:stretch/>
        </p:blipFill>
        <p:spPr>
          <a:xfrm>
            <a:off x="1658499" y="1321181"/>
            <a:ext cx="2976722" cy="4841630"/>
          </a:xfrm>
          <a:prstGeom prst="rect">
            <a:avLst/>
          </a:prstGeom>
        </p:spPr>
      </p:pic>
      <p:cxnSp>
        <p:nvCxnSpPr>
          <p:cNvPr id="5" name="Google Shape;154;p12">
            <a:extLst>
              <a:ext uri="{FF2B5EF4-FFF2-40B4-BE49-F238E27FC236}">
                <a16:creationId xmlns:a16="http://schemas.microsoft.com/office/drawing/2014/main" id="{E9DF7678-60C8-5CDC-0DEF-379368AB3C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69908" y="3929743"/>
            <a:ext cx="2178882" cy="1607076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4E09A4-E843-B663-7597-5CDE3C8053ED}"/>
              </a:ext>
            </a:extLst>
          </p:cNvPr>
          <p:cNvSpPr txBox="1"/>
          <p:nvPr/>
        </p:nvSpPr>
        <p:spPr>
          <a:xfrm>
            <a:off x="6824989" y="3684878"/>
            <a:ext cx="4602822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+mj-cs"/>
                <a:sym typeface="Microsoft Yahei"/>
              </a:rPr>
              <a:t>Option 5:  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Allows you to transfer your data to the headquarter servers</a:t>
            </a:r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1EA14D-BA96-2FEB-E263-C8D9BF9586A6}"/>
              </a:ext>
            </a:extLst>
          </p:cNvPr>
          <p:cNvSpPr txBox="1">
            <a:spLocks/>
          </p:cNvSpPr>
          <p:nvPr/>
        </p:nvSpPr>
        <p:spPr>
          <a:xfrm>
            <a:off x="3656893" y="169182"/>
            <a:ext cx="614025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(5/6)</a:t>
            </a:r>
          </a:p>
        </p:txBody>
      </p:sp>
    </p:spTree>
    <p:extLst>
      <p:ext uri="{BB962C8B-B14F-4D97-AF65-F5344CB8AC3E}">
        <p14:creationId xmlns:p14="http://schemas.microsoft.com/office/powerpoint/2010/main" val="19865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54;p12">
            <a:extLst>
              <a:ext uri="{FF2B5EF4-FFF2-40B4-BE49-F238E27FC236}">
                <a16:creationId xmlns:a16="http://schemas.microsoft.com/office/drawing/2014/main" id="{E9DF7678-60C8-5CDC-0DEF-379368AB3C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04418" y="4249237"/>
            <a:ext cx="2057285" cy="159639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7D501E2-0B00-5340-34B3-619D53A32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6"/>
          <a:stretch/>
        </p:blipFill>
        <p:spPr>
          <a:xfrm>
            <a:off x="1707157" y="1318927"/>
            <a:ext cx="2962576" cy="4848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25D1D-A7AE-C8D4-924C-460C0D4F88F1}"/>
              </a:ext>
            </a:extLst>
          </p:cNvPr>
          <p:cNvSpPr txBox="1"/>
          <p:nvPr/>
        </p:nvSpPr>
        <p:spPr>
          <a:xfrm>
            <a:off x="6727018" y="3787572"/>
            <a:ext cx="5379756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  <a:sym typeface="Microsoft Yahei"/>
              </a:rPr>
              <a:t>Option 6</a:t>
            </a:r>
            <a:r>
              <a:rPr lang="en-US" sz="1800" b="1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Allows you to exit the menu to the login screen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489748-49EC-FD1B-0318-36B5F3C72E67}"/>
              </a:ext>
            </a:extLst>
          </p:cNvPr>
          <p:cNvSpPr txBox="1">
            <a:spLocks/>
          </p:cNvSpPr>
          <p:nvPr/>
        </p:nvSpPr>
        <p:spPr>
          <a:xfrm>
            <a:off x="3656893" y="169182"/>
            <a:ext cx="614025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</a:rPr>
              <a:t>Interviewer Menu (6/6)</a:t>
            </a:r>
          </a:p>
        </p:txBody>
      </p:sp>
    </p:spTree>
    <p:extLst>
      <p:ext uri="{BB962C8B-B14F-4D97-AF65-F5344CB8AC3E}">
        <p14:creationId xmlns:p14="http://schemas.microsoft.com/office/powerpoint/2010/main" val="86035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A0CF18-AFAE-800D-AE3B-A2E86833D110}"/>
              </a:ext>
            </a:extLst>
          </p:cNvPr>
          <p:cNvSpPr txBox="1">
            <a:spLocks noChangeArrowheads="1"/>
          </p:cNvSpPr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C413A-92D7-0C01-60E4-4C4BF6EA3671}"/>
              </a:ext>
            </a:extLst>
          </p:cNvPr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3C6D0-E0FD-44D2-1006-E50EFB230145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F78E98A6-2594-F3E6-32D5-0F9DA8F5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2822F4-56D4-AB90-F79D-271CA1E8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18" y="2354851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78C8B3F-1743-B736-907E-8E3FFF7CC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6"/>
          <a:stretch/>
        </p:blipFill>
        <p:spPr>
          <a:xfrm>
            <a:off x="1650958" y="2354286"/>
            <a:ext cx="4055367" cy="352021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78C513-0847-B050-813D-992AAD9A8C9B}"/>
              </a:ext>
            </a:extLst>
          </p:cNvPr>
          <p:cNvSpPr txBox="1">
            <a:spLocks/>
          </p:cNvSpPr>
          <p:nvPr/>
        </p:nvSpPr>
        <p:spPr>
          <a:xfrm>
            <a:off x="1650958" y="1606446"/>
            <a:ext cx="5157788" cy="517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</a:rPr>
              <a:t>Entry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</a:rPr>
              <a:t>Application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DDD4015-4075-3277-49A4-5DA795BE0792}"/>
              </a:ext>
            </a:extLst>
          </p:cNvPr>
          <p:cNvSpPr/>
          <p:nvPr/>
        </p:nvSpPr>
        <p:spPr>
          <a:xfrm>
            <a:off x="6096000" y="3758983"/>
            <a:ext cx="753611" cy="3554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85178E4-0C12-C7B3-35CF-ACE06A3EC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61"/>
          <a:stretch/>
        </p:blipFill>
        <p:spPr>
          <a:xfrm>
            <a:off x="7049678" y="2354286"/>
            <a:ext cx="4816496" cy="367445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256050-96BA-AB06-E243-02AFF287CCA5}"/>
              </a:ext>
            </a:extLst>
          </p:cNvPr>
          <p:cNvSpPr txBox="1">
            <a:spLocks/>
          </p:cNvSpPr>
          <p:nvPr/>
        </p:nvSpPr>
        <p:spPr>
          <a:xfrm>
            <a:off x="7049678" y="1530374"/>
            <a:ext cx="5183187" cy="59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</a:rPr>
              <a:t>Login </a:t>
            </a:r>
          </a:p>
        </p:txBody>
      </p:sp>
    </p:spTree>
    <p:extLst>
      <p:ext uri="{BB962C8B-B14F-4D97-AF65-F5344CB8AC3E}">
        <p14:creationId xmlns:p14="http://schemas.microsoft.com/office/powerpoint/2010/main" val="236563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Verification of login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EA486-45B3-3069-B4C0-67CCF28B62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1379622"/>
            <a:ext cx="4476864" cy="1818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A1ABF-EC83-7BE0-7A81-807379242E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3165445"/>
            <a:ext cx="4476864" cy="1461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C7155-54D6-2477-F7EF-8AC99CB57A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4637395"/>
            <a:ext cx="4461937" cy="1699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48542-AE78-3526-9A24-55D6BCED60C2}"/>
              </a:ext>
            </a:extLst>
          </p:cNvPr>
          <p:cNvSpPr txBox="1"/>
          <p:nvPr/>
        </p:nvSpPr>
        <p:spPr>
          <a:xfrm>
            <a:off x="7159811" y="3216443"/>
            <a:ext cx="4476863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+mj-cs"/>
              </a:rPr>
              <a:t>Carefully enter month, year of birth and your telephone number to begin interview</a:t>
            </a:r>
          </a:p>
        </p:txBody>
      </p:sp>
    </p:spTree>
    <p:extLst>
      <p:ext uri="{BB962C8B-B14F-4D97-AF65-F5344CB8AC3E}">
        <p14:creationId xmlns:p14="http://schemas.microsoft.com/office/powerpoint/2010/main" val="18107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B2145B-94E9-E044-8F44-697D1D88F8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3371" y="5555"/>
            <a:ext cx="10515600" cy="1325563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Selecting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the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Mode</a:t>
            </a:r>
            <a:endParaRPr lang="en-UG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75E0-1989-22EF-E163-E58CE2DA3F8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49867" y="1302111"/>
            <a:ext cx="4253345" cy="61479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Training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Mode</a:t>
            </a:r>
            <a:endParaRPr lang="en-UG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F8313-4183-626C-1E31-C3277D2C6D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34200" y="1278731"/>
            <a:ext cx="5183187" cy="82391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Census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Mode</a:t>
            </a:r>
            <a:endParaRPr lang="en-UG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D407D5-DFF0-2111-8C78-FE74A877AE4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18" y="1916907"/>
            <a:ext cx="3906414" cy="427275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9C41B8-6F83-8E8A-D6E0-A1821173FE9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916906"/>
            <a:ext cx="4208325" cy="42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8026" y="285070"/>
            <a:ext cx="9880600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" panose="020B0503020204020204" charset="-122"/>
                <a:cs typeface="+mn-cs"/>
              </a:rPr>
              <a:t>Pin Code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7C7A80E-838D-1C4B-D705-6CF19E070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7"/>
          <a:stretch/>
        </p:blipFill>
        <p:spPr>
          <a:xfrm>
            <a:off x="7581900" y="2064327"/>
            <a:ext cx="3733800" cy="435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678" y="1125785"/>
            <a:ext cx="9595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Set your 4 digit pin code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b="45659"/>
          <a:stretch/>
        </p:blipFill>
        <p:spPr>
          <a:xfrm>
            <a:off x="2012507" y="2064327"/>
            <a:ext cx="4635943" cy="43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0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Assignment</a:t>
            </a:r>
          </a:p>
        </p:txBody>
      </p:sp>
      <p:pic>
        <p:nvPicPr>
          <p:cNvPr id="4" name="Picture Placeholder 5" descr="Screenshot_20240322-133410.png ‎- Photos">
            <a:extLst>
              <a:ext uri="{FF2B5EF4-FFF2-40B4-BE49-F238E27FC236}">
                <a16:creationId xmlns:a16="http://schemas.microsoft.com/office/drawing/2014/main" id="{3A0C728B-6ED2-A9BF-C657-F53EA3F9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735" y="1463759"/>
            <a:ext cx="3354820" cy="4873625"/>
          </a:xfrm>
          <a:prstGeom prst="rect">
            <a:avLst/>
          </a:prstGeom>
        </p:spPr>
      </p:pic>
      <p:cxnSp>
        <p:nvCxnSpPr>
          <p:cNvPr id="7" name="Google Shape;154;p12">
            <a:extLst>
              <a:ext uri="{FF2B5EF4-FFF2-40B4-BE49-F238E27FC236}">
                <a16:creationId xmlns:a16="http://schemas.microsoft.com/office/drawing/2014/main" id="{73EEDDBD-5829-DFEE-2035-801A9321AA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58555" y="2521045"/>
            <a:ext cx="2387294" cy="2924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Google Shape;149;p12">
            <a:extLst>
              <a:ext uri="{FF2B5EF4-FFF2-40B4-BE49-F238E27FC236}">
                <a16:creationId xmlns:a16="http://schemas.microsoft.com/office/drawing/2014/main" id="{ABED797E-41B6-2BD7-E2D5-3B83609F9C28}"/>
              </a:ext>
            </a:extLst>
          </p:cNvPr>
          <p:cNvSpPr txBox="1"/>
          <p:nvPr/>
        </p:nvSpPr>
        <p:spPr>
          <a:xfrm>
            <a:off x="7445849" y="2013233"/>
            <a:ext cx="3082218" cy="101562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Select the Village to apply a community questionnaire</a:t>
            </a:r>
            <a:endParaRPr sz="2000" b="1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0" name="Google Shape;151;p12">
            <a:extLst>
              <a:ext uri="{FF2B5EF4-FFF2-40B4-BE49-F238E27FC236}">
                <a16:creationId xmlns:a16="http://schemas.microsoft.com/office/drawing/2014/main" id="{E86E2D27-3405-70E1-6C28-E1ABF7F1748C}"/>
              </a:ext>
            </a:extLst>
          </p:cNvPr>
          <p:cNvSpPr txBox="1"/>
          <p:nvPr/>
        </p:nvSpPr>
        <p:spPr>
          <a:xfrm>
            <a:off x="7289647" y="4186332"/>
            <a:ext cx="3082218" cy="40006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ptos" panose="020B0004020202020204" pitchFamily="34" charset="0"/>
                <a:ea typeface="Microsoft Yahei"/>
                <a:cs typeface="Microsoft Yahei"/>
                <a:sym typeface="Microsoft Yahei"/>
              </a:rPr>
              <a:t>Update and switch users</a:t>
            </a:r>
            <a:endParaRPr sz="2000" b="1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cxnSp>
        <p:nvCxnSpPr>
          <p:cNvPr id="11" name="Google Shape;154;p12">
            <a:extLst>
              <a:ext uri="{FF2B5EF4-FFF2-40B4-BE49-F238E27FC236}">
                <a16:creationId xmlns:a16="http://schemas.microsoft.com/office/drawing/2014/main" id="{3B252C06-3CA8-53F3-B6EA-37A48EDF757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02353" y="4578038"/>
            <a:ext cx="2387294" cy="2924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sm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2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Menu: Start Community Questionnaire</a:t>
            </a:r>
          </a:p>
        </p:txBody>
      </p:sp>
      <p:pic>
        <p:nvPicPr>
          <p:cNvPr id="3" name="Picture Placeholder 5" descr="Screenshot_20240322-133424.png ‎- Photos">
            <a:extLst>
              <a:ext uri="{FF2B5EF4-FFF2-40B4-BE49-F238E27FC236}">
                <a16:creationId xmlns:a16="http://schemas.microsoft.com/office/drawing/2014/main" id="{4CAA6EE0-D064-C2E7-DA62-DEACFC604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8" y="1411555"/>
            <a:ext cx="3716241" cy="4784261"/>
          </a:xfrm>
          <a:prstGeom prst="rect">
            <a:avLst/>
          </a:prstGeom>
        </p:spPr>
      </p:pic>
      <p:cxnSp>
        <p:nvCxnSpPr>
          <p:cNvPr id="5" name="Google Shape;154;p12">
            <a:extLst>
              <a:ext uri="{FF2B5EF4-FFF2-40B4-BE49-F238E27FC236}">
                <a16:creationId xmlns:a16="http://schemas.microsoft.com/office/drawing/2014/main" id="{4F194507-B30E-FB3E-1925-B70ED1AE26C3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5137079" y="3143024"/>
            <a:ext cx="1973688" cy="50780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" name="Google Shape;149;p12">
            <a:extLst>
              <a:ext uri="{FF2B5EF4-FFF2-40B4-BE49-F238E27FC236}">
                <a16:creationId xmlns:a16="http://schemas.microsoft.com/office/drawing/2014/main" id="{961C64A3-DC05-7CA2-2958-78AEEED9BFEA}"/>
              </a:ext>
            </a:extLst>
          </p:cNvPr>
          <p:cNvSpPr txBox="1"/>
          <p:nvPr/>
        </p:nvSpPr>
        <p:spPr>
          <a:xfrm>
            <a:off x="7110767" y="3143021"/>
            <a:ext cx="3082218" cy="101562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  <a:cs typeface="Microsoft Yahei"/>
                <a:sym typeface="Microsoft Yahei"/>
              </a:rPr>
              <a:t>Select start community questionnaire to start interviewing </a:t>
            </a:r>
            <a:endParaRPr sz="2000" b="1" dirty="0">
              <a:solidFill>
                <a:schemeClr val="bg1"/>
              </a:solidFill>
              <a:latin typeface="Aptos" panose="020B00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07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582" y="365126"/>
            <a:ext cx="9883218" cy="711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Supervisor Menu: View Status Report</a:t>
            </a:r>
          </a:p>
        </p:txBody>
      </p:sp>
      <p:pic>
        <p:nvPicPr>
          <p:cNvPr id="4" name="Picture Placeholder 5" descr="Screenshot_20240322-133444.png ‎- Photos">
            <a:extLst>
              <a:ext uri="{FF2B5EF4-FFF2-40B4-BE49-F238E27FC236}">
                <a16:creationId xmlns:a16="http://schemas.microsoft.com/office/drawing/2014/main" id="{2A54878F-8014-4404-5C5A-29408F6C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434" y="1285874"/>
            <a:ext cx="3696972" cy="5073827"/>
          </a:xfrm>
          <a:prstGeom prst="rect">
            <a:avLst/>
          </a:prstGeom>
        </p:spPr>
      </p:pic>
      <p:cxnSp>
        <p:nvCxnSpPr>
          <p:cNvPr id="8" name="Google Shape;154;p12">
            <a:extLst>
              <a:ext uri="{FF2B5EF4-FFF2-40B4-BE49-F238E27FC236}">
                <a16:creationId xmlns:a16="http://schemas.microsoft.com/office/drawing/2014/main" id="{1AF0C2B3-7573-39DF-9FFF-18F266A1FC4E}"/>
              </a:ext>
            </a:extLst>
          </p:cNvPr>
          <p:cNvCxnSpPr>
            <a:cxnSpLocks/>
          </p:cNvCxnSpPr>
          <p:nvPr/>
        </p:nvCxnSpPr>
        <p:spPr>
          <a:xfrm>
            <a:off x="5476406" y="3513762"/>
            <a:ext cx="1997980" cy="3193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9FD677B-8396-474C-BF3C-638BE046B0E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730" r="2331" b="1730"/>
          <a:stretch/>
        </p:blipFill>
        <p:spPr>
          <a:xfrm>
            <a:off x="7474386" y="1285874"/>
            <a:ext cx="3301770" cy="507382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494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547</Words>
  <Application>Microsoft Office PowerPoint</Application>
  <PresentationFormat>Widescreen</PresentationFormat>
  <Paragraphs>104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Microsoft YaHei</vt:lpstr>
      <vt:lpstr>Microsoft YaHei</vt:lpstr>
      <vt:lpstr>Microsoft YaHei UI</vt:lpstr>
      <vt:lpstr>Aptos</vt:lpstr>
      <vt:lpstr>Arial</vt:lpstr>
      <vt:lpstr>Bradley Hand ITC</vt:lpstr>
      <vt:lpstr>Calibri</vt:lpstr>
      <vt:lpstr>Century Schoolbook</vt:lpstr>
      <vt:lpstr>Wingdings</vt:lpstr>
      <vt:lpstr>Office Theme</vt:lpstr>
      <vt:lpstr>PowerPoint Presentation</vt:lpstr>
      <vt:lpstr>Introduction</vt:lpstr>
      <vt:lpstr>Supervisor </vt:lpstr>
      <vt:lpstr>Verification of login details</vt:lpstr>
      <vt:lpstr>Selecting the Mode</vt:lpstr>
      <vt:lpstr>Pin Code</vt:lpstr>
      <vt:lpstr>Supervisor Assignment</vt:lpstr>
      <vt:lpstr>Supervisor Menu: Start Community Questionnaire</vt:lpstr>
      <vt:lpstr>Supervisor Menu: View Status Report</vt:lpstr>
      <vt:lpstr>Supervisor Menu: Get data from interviewer </vt:lpstr>
      <vt:lpstr>Supervisor Menu: Transfer data with central office</vt:lpstr>
      <vt:lpstr>PowerPoint Presentation</vt:lpstr>
      <vt:lpstr>PowerPoint Presentation</vt:lpstr>
      <vt:lpstr>Interviewer </vt:lpstr>
      <vt:lpstr>Verification of login details</vt:lpstr>
      <vt:lpstr>Selecting the Mode</vt:lpstr>
      <vt:lpstr>Pin Code</vt:lpstr>
      <vt:lpstr>Interviewer Assignment</vt:lpstr>
      <vt:lpstr>Interviewer Menu (1/6) </vt:lpstr>
      <vt:lpstr>Select Household to enumerate (2/6)</vt:lpstr>
      <vt:lpstr>Select Household to enumerate (2/6)</vt:lpstr>
      <vt:lpstr>Select Household to enumerate (2/6)</vt:lpstr>
      <vt:lpstr>Begin a house hold interview</vt:lpstr>
      <vt:lpstr>Interviewer Menu (2/6)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Kanyesigye Akbr</cp:lastModifiedBy>
  <cp:revision>390</cp:revision>
  <dcterms:created xsi:type="dcterms:W3CDTF">2023-05-13T16:47:00Z</dcterms:created>
  <dcterms:modified xsi:type="dcterms:W3CDTF">2024-04-08T13:28:13Z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