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6" r:id="rId6"/>
    <p:sldId id="267" r:id="rId7"/>
    <p:sldId id="268" r:id="rId8"/>
  </p:sldIdLst>
  <p:sldSz cx="122047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714" y="114"/>
      </p:cViewPr>
      <p:guideLst>
        <p:guide orient="horz" pos="2160"/>
        <p:guide pos="384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5353" y="2130426"/>
            <a:ext cx="10373995" cy="1470025"/>
          </a:xfrm>
        </p:spPr>
        <p:txBody>
          <a:bodyPr/>
          <a:lstStyle/>
          <a:p>
            <a:r>
              <a:rPr lang="en-US"/>
              <a:t>Click to edit Master title style</a:t>
            </a:r>
          </a:p>
        </p:txBody>
      </p:sp>
      <p:sp>
        <p:nvSpPr>
          <p:cNvPr id="3" name="Subtitle 2"/>
          <p:cNvSpPr>
            <a:spLocks noGrp="1"/>
          </p:cNvSpPr>
          <p:nvPr>
            <p:ph type="subTitle" idx="1"/>
          </p:nvPr>
        </p:nvSpPr>
        <p:spPr>
          <a:xfrm>
            <a:off x="1830705" y="3886200"/>
            <a:ext cx="854329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ACF5240-9AE7-4E09-85A8-09D77DEE111A}"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600994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CF5240-9AE7-4E09-85A8-09D77DEE111A}"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181739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8407" y="274639"/>
            <a:ext cx="274605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10235" y="274639"/>
            <a:ext cx="8034761"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CF5240-9AE7-4E09-85A8-09D77DEE111A}"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669338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CF5240-9AE7-4E09-85A8-09D77DEE111A}"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3074320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4087" y="4406901"/>
            <a:ext cx="10373995"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4087" y="2906713"/>
            <a:ext cx="10373995"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CF5240-9AE7-4E09-85A8-09D77DEE111A}" type="datetimeFigureOut">
              <a:rPr lang="en-US" smtClean="0"/>
              <a:t>9/11/2024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10045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0235" y="1600201"/>
            <a:ext cx="539040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04056" y="1600201"/>
            <a:ext cx="539040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CF5240-9AE7-4E09-85A8-09D77DEE111A}" type="datetimeFigureOut">
              <a:rPr lang="en-US" smtClean="0"/>
              <a:t>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2509101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10235" y="1535113"/>
            <a:ext cx="539252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10235" y="2174875"/>
            <a:ext cx="539252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9819" y="1535113"/>
            <a:ext cx="539464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9819" y="2174875"/>
            <a:ext cx="539464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CF5240-9AE7-4E09-85A8-09D77DEE111A}" type="datetimeFigureOut">
              <a:rPr lang="en-US" smtClean="0"/>
              <a:t>9/11/2024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339109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CF5240-9AE7-4E09-85A8-09D77DEE111A}" type="datetimeFigureOut">
              <a:rPr lang="en-US" smtClean="0"/>
              <a:t>9/11/2024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2427994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CF5240-9AE7-4E09-85A8-09D77DEE111A}" type="datetimeFigureOut">
              <a:rPr lang="en-US" smtClean="0"/>
              <a:t>9/11/2024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337363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0236" y="273050"/>
            <a:ext cx="4015262"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71699" y="273051"/>
            <a:ext cx="68227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0236" y="1435101"/>
            <a:ext cx="401526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CF5240-9AE7-4E09-85A8-09D77DEE111A}" type="datetimeFigureOut">
              <a:rPr lang="en-US" smtClean="0"/>
              <a:t>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3291629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2207" y="4800600"/>
            <a:ext cx="732282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92207" y="612775"/>
            <a:ext cx="732282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92207" y="5367338"/>
            <a:ext cx="732282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CF5240-9AE7-4E09-85A8-09D77DEE111A}" type="datetimeFigureOut">
              <a:rPr lang="en-US" smtClean="0"/>
              <a:t>9/11/2024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85562F-CAE4-4B90-887F-6C9404BCBC21}" type="slidenum">
              <a:rPr lang="en-US" smtClean="0"/>
              <a:t>‹#›</a:t>
            </a:fld>
            <a:endParaRPr lang="en-US"/>
          </a:p>
        </p:txBody>
      </p:sp>
    </p:spTree>
    <p:extLst>
      <p:ext uri="{BB962C8B-B14F-4D97-AF65-F5344CB8AC3E}">
        <p14:creationId xmlns:p14="http://schemas.microsoft.com/office/powerpoint/2010/main" val="2346975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0235" y="274638"/>
            <a:ext cx="1098423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10235" y="1600201"/>
            <a:ext cx="1098423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10235" y="6356351"/>
            <a:ext cx="284776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F5240-9AE7-4E09-85A8-09D77DEE111A}" type="datetimeFigureOut">
              <a:rPr lang="en-US" smtClean="0"/>
              <a:t>9/11/2024</a:t>
            </a:fld>
            <a:endParaRPr lang="en-US"/>
          </a:p>
        </p:txBody>
      </p:sp>
      <p:sp>
        <p:nvSpPr>
          <p:cNvPr id="5" name="Footer Placeholder 4"/>
          <p:cNvSpPr>
            <a:spLocks noGrp="1"/>
          </p:cNvSpPr>
          <p:nvPr>
            <p:ph type="ftr" sz="quarter" idx="3"/>
          </p:nvPr>
        </p:nvSpPr>
        <p:spPr>
          <a:xfrm>
            <a:off x="4169939" y="6356351"/>
            <a:ext cx="386482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46702" y="6356351"/>
            <a:ext cx="284776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5562F-CAE4-4B90-887F-6C9404BCBC21}" type="slidenum">
              <a:rPr lang="en-US" smtClean="0"/>
              <a:t>‹#›</a:t>
            </a:fld>
            <a:endParaRPr lang="en-US"/>
          </a:p>
        </p:txBody>
      </p:sp>
    </p:spTree>
    <p:extLst>
      <p:ext uri="{BB962C8B-B14F-4D97-AF65-F5344CB8AC3E}">
        <p14:creationId xmlns:p14="http://schemas.microsoft.com/office/powerpoint/2010/main" val="4189945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Garamond" pitchFamily="18" charset="0"/>
              </a:rPr>
              <a:t>Tourism Development Program</a:t>
            </a:r>
          </a:p>
        </p:txBody>
      </p:sp>
      <p:sp>
        <p:nvSpPr>
          <p:cNvPr id="3" name="Subtitle 2"/>
          <p:cNvSpPr>
            <a:spLocks noGrp="1"/>
          </p:cNvSpPr>
          <p:nvPr>
            <p:ph type="subTitle" idx="1"/>
          </p:nvPr>
        </p:nvSpPr>
        <p:spPr/>
        <p:txBody>
          <a:bodyPr>
            <a:normAutofit fontScale="85000" lnSpcReduction="10000"/>
          </a:bodyPr>
          <a:lstStyle/>
          <a:p>
            <a:r>
              <a:rPr lang="en-US" b="1" dirty="0">
                <a:solidFill>
                  <a:schemeClr val="tx1"/>
                </a:solidFill>
                <a:latin typeface="Garamond" pitchFamily="18" charset="0"/>
              </a:rPr>
              <a:t>Presentation of draft conditional grant guidelines for FY 2025/26</a:t>
            </a:r>
          </a:p>
          <a:p>
            <a:endParaRPr lang="en-US" b="1" dirty="0">
              <a:solidFill>
                <a:schemeClr val="tx1"/>
              </a:solidFill>
              <a:latin typeface="Garamond" pitchFamily="18" charset="0"/>
            </a:endParaRPr>
          </a:p>
          <a:p>
            <a:r>
              <a:rPr lang="en-US" b="1" dirty="0">
                <a:solidFill>
                  <a:schemeClr val="tx1"/>
                </a:solidFill>
                <a:latin typeface="Garamond" pitchFamily="18" charset="0"/>
              </a:rPr>
              <a:t>September 2024</a:t>
            </a:r>
          </a:p>
        </p:txBody>
      </p:sp>
      <p:pic>
        <p:nvPicPr>
          <p:cNvPr id="4" name="Picture 3"/>
          <p:cNvPicPr>
            <a:picLocks noChangeAspect="1"/>
          </p:cNvPicPr>
          <p:nvPr/>
        </p:nvPicPr>
        <p:blipFill>
          <a:blip r:embed="rId2"/>
          <a:stretch>
            <a:fillRect/>
          </a:stretch>
        </p:blipFill>
        <p:spPr>
          <a:xfrm>
            <a:off x="2698" y="0"/>
            <a:ext cx="2267613" cy="1268760"/>
          </a:xfrm>
          <a:prstGeom prst="rect">
            <a:avLst/>
          </a:prstGeom>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12996" y="-966"/>
            <a:ext cx="1877418" cy="1269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3EC19789-A40E-469C-8CDD-7F1AB5A1E0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303332"/>
            <a:ext cx="12192000" cy="361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66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aramond" pitchFamily="18" charset="0"/>
              </a:rPr>
              <a:t>Presentation outline</a:t>
            </a:r>
          </a:p>
        </p:txBody>
      </p:sp>
      <p:sp>
        <p:nvSpPr>
          <p:cNvPr id="3" name="Content Placeholder 2"/>
          <p:cNvSpPr>
            <a:spLocks noGrp="1"/>
          </p:cNvSpPr>
          <p:nvPr>
            <p:ph idx="1"/>
          </p:nvPr>
        </p:nvSpPr>
        <p:spPr>
          <a:xfrm>
            <a:off x="610235" y="1665277"/>
            <a:ext cx="10984230" cy="4460887"/>
          </a:xfrm>
        </p:spPr>
        <p:txBody>
          <a:bodyPr>
            <a:normAutofit/>
          </a:bodyPr>
          <a:lstStyle/>
          <a:p>
            <a:pPr marL="514350" indent="-514350" algn="just">
              <a:buFont typeface="+mj-lt"/>
              <a:buAutoNum type="arabicPeriod"/>
            </a:pPr>
            <a:r>
              <a:rPr lang="en-US" sz="4000" dirty="0">
                <a:latin typeface="Garamond" pitchFamily="18" charset="0"/>
              </a:rPr>
              <a:t>Introduction</a:t>
            </a:r>
          </a:p>
          <a:p>
            <a:pPr marL="514350" indent="-514350" algn="just">
              <a:buFont typeface="+mj-lt"/>
              <a:buAutoNum type="arabicPeriod"/>
            </a:pPr>
            <a:r>
              <a:rPr lang="en-US" sz="4000" dirty="0">
                <a:latin typeface="Garamond" pitchFamily="18" charset="0"/>
              </a:rPr>
              <a:t>Grant information.</a:t>
            </a:r>
          </a:p>
          <a:p>
            <a:pPr marL="514350" indent="-514350" algn="just">
              <a:buFont typeface="+mj-lt"/>
              <a:buAutoNum type="arabicPeriod"/>
            </a:pPr>
            <a:r>
              <a:rPr lang="en-US" sz="4000" dirty="0">
                <a:latin typeface="Garamond" pitchFamily="18" charset="0"/>
              </a:rPr>
              <a:t>Allocation formula</a:t>
            </a:r>
          </a:p>
        </p:txBody>
      </p:sp>
      <p:pic>
        <p:nvPicPr>
          <p:cNvPr id="4" name="Picture 3">
            <a:extLst>
              <a:ext uri="{FF2B5EF4-FFF2-40B4-BE49-F238E27FC236}">
                <a16:creationId xmlns:a16="http://schemas.microsoft.com/office/drawing/2014/main" id="{3EC19789-A40E-469C-8CDD-7F1AB5A1E0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 y="1303332"/>
            <a:ext cx="12192000" cy="361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p:cNvPicPr>
          <p:nvPr/>
        </p:nvPicPr>
        <p:blipFill>
          <a:blip r:embed="rId3"/>
          <a:stretch>
            <a:fillRect/>
          </a:stretch>
        </p:blipFill>
        <p:spPr>
          <a:xfrm>
            <a:off x="2698" y="0"/>
            <a:ext cx="2267613" cy="1268760"/>
          </a:xfrm>
          <a:prstGeom prst="rect">
            <a:avLst/>
          </a:prstGeom>
        </p:spPr>
      </p:pic>
      <p:pic>
        <p:nvPicPr>
          <p:cNvPr id="6" name="Pictur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312996" y="-966"/>
            <a:ext cx="1877418" cy="1269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2374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041" y="0"/>
            <a:ext cx="10984230" cy="1052736"/>
          </a:xfrm>
        </p:spPr>
        <p:txBody>
          <a:bodyPr/>
          <a:lstStyle/>
          <a:p>
            <a:r>
              <a:rPr lang="en-US" b="1" dirty="0">
                <a:latin typeface="Garamond" pitchFamily="18" charset="0"/>
              </a:rPr>
              <a:t>Introduction</a:t>
            </a:r>
          </a:p>
        </p:txBody>
      </p:sp>
      <p:sp>
        <p:nvSpPr>
          <p:cNvPr id="3" name="Content Placeholder 2"/>
          <p:cNvSpPr>
            <a:spLocks noGrp="1"/>
          </p:cNvSpPr>
          <p:nvPr>
            <p:ph idx="1"/>
          </p:nvPr>
        </p:nvSpPr>
        <p:spPr>
          <a:xfrm>
            <a:off x="341710" y="1124745"/>
            <a:ext cx="11449272" cy="5400599"/>
          </a:xfrm>
        </p:spPr>
        <p:txBody>
          <a:bodyPr>
            <a:noAutofit/>
          </a:bodyPr>
          <a:lstStyle/>
          <a:p>
            <a:r>
              <a:rPr lang="en-GB" sz="2800" dirty="0">
                <a:latin typeface="Garamond" pitchFamily="18" charset="0"/>
              </a:rPr>
              <a:t>The Ministry of Tourism, Wildlife and Antiquities has developed these guidelines to provide a framework to guide conditional grants to local governments in the preparation of the Local Government budget estimates for the Tourism Development Programme.</a:t>
            </a:r>
            <a:endParaRPr lang="en-US" sz="2800" dirty="0">
              <a:latin typeface="Garamond" pitchFamily="18" charset="0"/>
            </a:endParaRPr>
          </a:p>
          <a:p>
            <a:r>
              <a:rPr lang="en-US" sz="2800" dirty="0">
                <a:latin typeface="Garamond" pitchFamily="18" charset="0"/>
              </a:rPr>
              <a:t>This is the 2</a:t>
            </a:r>
            <a:r>
              <a:rPr lang="en-US" sz="2800" baseline="30000" dirty="0">
                <a:latin typeface="Garamond" pitchFamily="18" charset="0"/>
              </a:rPr>
              <a:t>nd</a:t>
            </a:r>
            <a:r>
              <a:rPr lang="en-US" sz="2800" dirty="0">
                <a:latin typeface="Garamond" pitchFamily="18" charset="0"/>
              </a:rPr>
              <a:t> year of implementation of this conditional grant to LGs to </a:t>
            </a:r>
            <a:r>
              <a:rPr lang="en-GB" sz="2800" dirty="0">
                <a:latin typeface="Garamond" pitchFamily="18" charset="0"/>
              </a:rPr>
              <a:t>support to the Local Governments in as far as the implementation of activities for the Tourism Development Program is concerned.</a:t>
            </a:r>
          </a:p>
          <a:p>
            <a:r>
              <a:rPr lang="en-GB" sz="2800" dirty="0">
                <a:latin typeface="Garamond" pitchFamily="18" charset="0"/>
              </a:rPr>
              <a:t>The guidelines cover Tourism Planning, Tourism Product Development, Tourism Enterprise Support, Tourism Promotion and Marketing, Tourism Regulation and Quality Assurance as well as Tourism Programme Coordination. </a:t>
            </a:r>
          </a:p>
        </p:txBody>
      </p:sp>
    </p:spTree>
    <p:extLst>
      <p:ext uri="{BB962C8B-B14F-4D97-AF65-F5344CB8AC3E}">
        <p14:creationId xmlns:p14="http://schemas.microsoft.com/office/powerpoint/2010/main" val="200121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041" y="0"/>
            <a:ext cx="10984230" cy="1052736"/>
          </a:xfrm>
        </p:spPr>
        <p:txBody>
          <a:bodyPr/>
          <a:lstStyle/>
          <a:p>
            <a:r>
              <a:rPr lang="en-US" b="1" dirty="0">
                <a:latin typeface="Garamond" pitchFamily="18" charset="0"/>
              </a:rPr>
              <a:t>Grant Information</a:t>
            </a:r>
          </a:p>
        </p:txBody>
      </p:sp>
      <p:sp>
        <p:nvSpPr>
          <p:cNvPr id="3" name="Content Placeholder 2"/>
          <p:cNvSpPr>
            <a:spLocks noGrp="1"/>
          </p:cNvSpPr>
          <p:nvPr>
            <p:ph idx="1"/>
          </p:nvPr>
        </p:nvSpPr>
        <p:spPr>
          <a:xfrm>
            <a:off x="341710" y="1124745"/>
            <a:ext cx="11449272" cy="5400599"/>
          </a:xfrm>
        </p:spPr>
        <p:txBody>
          <a:bodyPr>
            <a:noAutofit/>
          </a:bodyPr>
          <a:lstStyle/>
          <a:p>
            <a:pPr marL="0" indent="0">
              <a:buNone/>
            </a:pPr>
            <a:r>
              <a:rPr lang="en-GB" sz="2400" b="1" dirty="0">
                <a:latin typeface="Garamond" pitchFamily="18" charset="0"/>
              </a:rPr>
              <a:t>The objectives of the guidelines are to:</a:t>
            </a:r>
            <a:endParaRPr lang="en-US" sz="2400" b="1" dirty="0">
              <a:latin typeface="Garamond" pitchFamily="18" charset="0"/>
            </a:endParaRPr>
          </a:p>
          <a:p>
            <a:pPr lvl="0"/>
            <a:r>
              <a:rPr lang="en-GB" sz="2400" dirty="0">
                <a:latin typeface="Garamond" pitchFamily="18" charset="0"/>
              </a:rPr>
              <a:t>Address the issue of limited funding from the Program to the LGs;</a:t>
            </a:r>
            <a:endParaRPr lang="en-US" sz="2400" dirty="0">
              <a:latin typeface="Garamond" pitchFamily="18" charset="0"/>
            </a:endParaRPr>
          </a:p>
          <a:p>
            <a:pPr lvl="0"/>
            <a:r>
              <a:rPr lang="en-GB" sz="2400" dirty="0">
                <a:latin typeface="Garamond" pitchFamily="18" charset="0"/>
              </a:rPr>
              <a:t>Facilitate planning, budgeting and implementation of programme activities;</a:t>
            </a:r>
            <a:endParaRPr lang="en-US" sz="2400" dirty="0">
              <a:latin typeface="Garamond" pitchFamily="18" charset="0"/>
            </a:endParaRPr>
          </a:p>
          <a:p>
            <a:pPr lvl="0"/>
            <a:r>
              <a:rPr lang="en-GB" sz="2400" dirty="0">
                <a:latin typeface="Garamond" pitchFamily="18" charset="0"/>
              </a:rPr>
              <a:t>Contribute to tourism development in the LGs;</a:t>
            </a:r>
            <a:endParaRPr lang="en-US" sz="2400" dirty="0">
              <a:latin typeface="Garamond" pitchFamily="18" charset="0"/>
            </a:endParaRPr>
          </a:p>
          <a:p>
            <a:pPr lvl="0"/>
            <a:r>
              <a:rPr lang="en-GB" sz="2400" dirty="0">
                <a:latin typeface="Garamond" pitchFamily="18" charset="0"/>
              </a:rPr>
              <a:t>Facilitate and define roles of the Tourism Office at the local governments including recruitment guidelines; and </a:t>
            </a:r>
            <a:endParaRPr lang="en-US" sz="2400" dirty="0">
              <a:latin typeface="Garamond" pitchFamily="18" charset="0"/>
            </a:endParaRPr>
          </a:p>
          <a:p>
            <a:r>
              <a:rPr lang="en-GB" sz="2400" dirty="0">
                <a:latin typeface="Garamond" pitchFamily="18" charset="0"/>
              </a:rPr>
              <a:t>Promote local tourism development in the LGs.</a:t>
            </a:r>
          </a:p>
          <a:p>
            <a:pPr marL="0" indent="0">
              <a:buNone/>
            </a:pPr>
            <a:r>
              <a:rPr lang="en-GB" sz="2400" b="1" dirty="0">
                <a:latin typeface="Garamond" pitchFamily="18" charset="0"/>
              </a:rPr>
              <a:t>Grant distributions:</a:t>
            </a:r>
          </a:p>
          <a:p>
            <a:pPr marL="457200" indent="-457200">
              <a:buAutoNum type="arabicPeriod"/>
            </a:pPr>
            <a:r>
              <a:rPr lang="en-GB" sz="2400" dirty="0">
                <a:latin typeface="Garamond" pitchFamily="18" charset="0"/>
              </a:rPr>
              <a:t>Non-wage		-	40%</a:t>
            </a:r>
          </a:p>
          <a:p>
            <a:pPr marL="457200" indent="-457200">
              <a:buAutoNum type="arabicPeriod"/>
            </a:pPr>
            <a:r>
              <a:rPr lang="en-GB" sz="2400" dirty="0">
                <a:latin typeface="Garamond" pitchFamily="18" charset="0"/>
              </a:rPr>
              <a:t>Development</a:t>
            </a:r>
            <a:r>
              <a:rPr lang="en-GB" sz="2400">
                <a:latin typeface="Garamond" pitchFamily="18" charset="0"/>
              </a:rPr>
              <a:t>	-	60</a:t>
            </a:r>
            <a:r>
              <a:rPr lang="en-GB" sz="2400" dirty="0">
                <a:latin typeface="Garamond" pitchFamily="18" charset="0"/>
              </a:rPr>
              <a:t>%</a:t>
            </a:r>
          </a:p>
        </p:txBody>
      </p:sp>
    </p:spTree>
    <p:extLst>
      <p:ext uri="{BB962C8B-B14F-4D97-AF65-F5344CB8AC3E}">
        <p14:creationId xmlns:p14="http://schemas.microsoft.com/office/powerpoint/2010/main" val="1296776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3958" y="0"/>
            <a:ext cx="7056784" cy="764704"/>
          </a:xfrm>
        </p:spPr>
        <p:txBody>
          <a:bodyPr/>
          <a:lstStyle/>
          <a:p>
            <a:r>
              <a:rPr lang="en-US" b="1" dirty="0">
                <a:latin typeface="Garamond" pitchFamily="18" charset="0"/>
              </a:rPr>
              <a:t>Grant Information…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9006695"/>
              </p:ext>
            </p:extLst>
          </p:nvPr>
        </p:nvGraphicFramePr>
        <p:xfrm>
          <a:off x="125686" y="764704"/>
          <a:ext cx="11809312" cy="5950970"/>
        </p:xfrm>
        <a:graphic>
          <a:graphicData uri="http://schemas.openxmlformats.org/drawingml/2006/table">
            <a:tbl>
              <a:tblPr firstRow="1" bandRow="1">
                <a:tableStyleId>{5C22544A-7EE6-4342-B048-85BDC9FD1C3A}</a:tableStyleId>
              </a:tblPr>
              <a:tblGrid>
                <a:gridCol w="1368152">
                  <a:extLst>
                    <a:ext uri="{9D8B030D-6E8A-4147-A177-3AD203B41FA5}">
                      <a16:colId xmlns:a16="http://schemas.microsoft.com/office/drawing/2014/main" val="20000"/>
                    </a:ext>
                  </a:extLst>
                </a:gridCol>
                <a:gridCol w="10441160">
                  <a:extLst>
                    <a:ext uri="{9D8B030D-6E8A-4147-A177-3AD203B41FA5}">
                      <a16:colId xmlns:a16="http://schemas.microsoft.com/office/drawing/2014/main" val="20001"/>
                    </a:ext>
                  </a:extLst>
                </a:gridCol>
              </a:tblGrid>
              <a:tr h="370840">
                <a:tc>
                  <a:txBody>
                    <a:bodyPr/>
                    <a:lstStyle/>
                    <a:p>
                      <a:pPr algn="just">
                        <a:lnSpc>
                          <a:spcPct val="107000"/>
                        </a:lnSpc>
                        <a:spcAft>
                          <a:spcPts val="0"/>
                        </a:spcAft>
                      </a:pPr>
                      <a:r>
                        <a:rPr lang="en-GB" sz="1800" b="1" kern="100" dirty="0">
                          <a:effectLst/>
                          <a:latin typeface="Garamond" pitchFamily="18" charset="0"/>
                          <a:ea typeface="Calibri"/>
                          <a:cs typeface="Times New Roman"/>
                        </a:rPr>
                        <a:t>Grant</a:t>
                      </a:r>
                      <a:endParaRPr lang="en-US" sz="1800" kern="100" dirty="0">
                        <a:effectLst/>
                        <a:latin typeface="Garamond" pitchFamily="18" charset="0"/>
                        <a:ea typeface="Calibri"/>
                        <a:cs typeface="Times New Roman"/>
                      </a:endParaRPr>
                    </a:p>
                  </a:txBody>
                  <a:tcPr marL="68580" marR="68580" marT="0" marB="0"/>
                </a:tc>
                <a:tc>
                  <a:txBody>
                    <a:bodyPr/>
                    <a:lstStyle/>
                    <a:p>
                      <a:pPr algn="just">
                        <a:lnSpc>
                          <a:spcPct val="107000"/>
                        </a:lnSpc>
                        <a:spcAft>
                          <a:spcPts val="0"/>
                        </a:spcAft>
                      </a:pPr>
                      <a:r>
                        <a:rPr lang="en-GB" sz="1800" b="1" kern="100" dirty="0">
                          <a:effectLst/>
                          <a:latin typeface="Garamond" pitchFamily="18" charset="0"/>
                          <a:ea typeface="Calibri"/>
                          <a:cs typeface="Times New Roman"/>
                        </a:rPr>
                        <a:t>Purpose</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0"/>
                  </a:ext>
                </a:extLst>
              </a:tr>
              <a:tr h="370840">
                <a:tc rowSpan="9">
                  <a:txBody>
                    <a:bodyPr/>
                    <a:lstStyle/>
                    <a:p>
                      <a:r>
                        <a:rPr lang="en-GB" sz="1800" kern="1200" dirty="0">
                          <a:solidFill>
                            <a:schemeClr val="dk1"/>
                          </a:solidFill>
                          <a:effectLst/>
                          <a:latin typeface="Garamond" pitchFamily="18" charset="0"/>
                          <a:ea typeface="+mn-ea"/>
                          <a:cs typeface="+mn-cs"/>
                        </a:rPr>
                        <a:t>Non-Wage Conditional Grant</a:t>
                      </a:r>
                      <a:endParaRPr lang="en-US" sz="18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fund the development of regional tourism development areas and clusters to harness and promote the tourism resources and enterprises in the region.</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1"/>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fund the development, integration and commitment of resources for tourism development plans in the district development plans</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2"/>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fund coordination with Ministries, Departments and Agencies in the awareness and enforcement of quality standards for the tourism enterprises and services and regularly inspect their compliance with quality and safety standards in the sector</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3"/>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fund initiation, support and facilitate the development of the quality and range of tourism products and enterprises that appeal and compete for the domestic and global tourist market</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4"/>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fund the initiation and support capacity building programmes for tourism enterprises and human resource as well as promote the inclusiveness of local communities, youth and women employment in enterprises within their locality.</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5"/>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fund zoning, conservation and promotion of investment in the local tourism attraction areas and resources by facilitating infrastructure and incentives that attracts domestic and foreign investment.</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6"/>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fund coordination, mobilisation, support and active promotion of local enterprises, communities, organisations, attractions and events in the local areas </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7"/>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a:effectLst/>
                          <a:latin typeface="Garamond" pitchFamily="18" charset="0"/>
                          <a:ea typeface="Calibri"/>
                          <a:cs typeface="Times New Roman"/>
                        </a:rPr>
                        <a:t>To increase visitation and utility of the attractions and create opportunities for local enterprise.</a:t>
                      </a:r>
                      <a:endParaRPr lang="en-US" sz="1800" kern="10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8"/>
                  </a:ext>
                </a:extLst>
              </a:tr>
              <a:tr h="370840">
                <a:tc vMerge="1">
                  <a:txBody>
                    <a:bodyPr/>
                    <a:lstStyle/>
                    <a:p>
                      <a:endParaRPr lang="en-US" sz="2000" dirty="0">
                        <a:latin typeface="Garamond" pitchFamily="18" charset="0"/>
                      </a:endParaRPr>
                    </a:p>
                  </a:txBody>
                  <a:tcPr/>
                </a:tc>
                <a:tc>
                  <a:txBody>
                    <a:bodyPr/>
                    <a:lstStyle/>
                    <a:p>
                      <a:pPr marL="285750" lvl="0" indent="-285750" algn="just">
                        <a:lnSpc>
                          <a:spcPct val="107000"/>
                        </a:lnSpc>
                        <a:spcAft>
                          <a:spcPts val="0"/>
                        </a:spcAft>
                        <a:buFont typeface="Arial" pitchFamily="34" charset="0"/>
                        <a:buChar char="•"/>
                      </a:pPr>
                      <a:r>
                        <a:rPr lang="en-GB" sz="1800" kern="100" dirty="0">
                          <a:effectLst/>
                          <a:latin typeface="Garamond" pitchFamily="18" charset="0"/>
                          <a:ea typeface="Calibri"/>
                          <a:cs typeface="Times New Roman"/>
                        </a:rPr>
                        <a:t>To identify, conserve and develop their attractions and protect them from the threats of natural and cultural degradation, conflict and alternative economic use.</a:t>
                      </a:r>
                      <a:endParaRPr lang="en-US" sz="18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665916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3958" y="0"/>
            <a:ext cx="7056784" cy="764704"/>
          </a:xfrm>
        </p:spPr>
        <p:txBody>
          <a:bodyPr/>
          <a:lstStyle/>
          <a:p>
            <a:r>
              <a:rPr lang="en-US" b="1" dirty="0">
                <a:latin typeface="Garamond" pitchFamily="18" charset="0"/>
              </a:rPr>
              <a:t>Grant Information…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7580000"/>
              </p:ext>
            </p:extLst>
          </p:nvPr>
        </p:nvGraphicFramePr>
        <p:xfrm>
          <a:off x="197694" y="764704"/>
          <a:ext cx="11449050" cy="5800704"/>
        </p:xfrm>
        <a:graphic>
          <a:graphicData uri="http://schemas.openxmlformats.org/drawingml/2006/table">
            <a:tbl>
              <a:tblPr firstRow="1" bandRow="1">
                <a:tableStyleId>{5C22544A-7EE6-4342-B048-85BDC9FD1C3A}</a:tableStyleId>
              </a:tblPr>
              <a:tblGrid>
                <a:gridCol w="2448272">
                  <a:extLst>
                    <a:ext uri="{9D8B030D-6E8A-4147-A177-3AD203B41FA5}">
                      <a16:colId xmlns:a16="http://schemas.microsoft.com/office/drawing/2014/main" val="20000"/>
                    </a:ext>
                  </a:extLst>
                </a:gridCol>
                <a:gridCol w="9000778">
                  <a:extLst>
                    <a:ext uri="{9D8B030D-6E8A-4147-A177-3AD203B41FA5}">
                      <a16:colId xmlns:a16="http://schemas.microsoft.com/office/drawing/2014/main" val="20001"/>
                    </a:ext>
                  </a:extLst>
                </a:gridCol>
              </a:tblGrid>
              <a:tr h="548105">
                <a:tc>
                  <a:txBody>
                    <a:bodyPr/>
                    <a:lstStyle/>
                    <a:p>
                      <a:pPr algn="just">
                        <a:lnSpc>
                          <a:spcPct val="107000"/>
                        </a:lnSpc>
                        <a:spcAft>
                          <a:spcPts val="0"/>
                        </a:spcAft>
                      </a:pPr>
                      <a:r>
                        <a:rPr lang="en-GB" sz="2000" b="1" kern="100" dirty="0">
                          <a:effectLst/>
                          <a:latin typeface="Garamond" pitchFamily="18" charset="0"/>
                          <a:ea typeface="Calibri"/>
                          <a:cs typeface="Times New Roman"/>
                        </a:rPr>
                        <a:t>Grant</a:t>
                      </a:r>
                      <a:endParaRPr lang="en-US" sz="2000" kern="100" dirty="0">
                        <a:effectLst/>
                        <a:latin typeface="Garamond" pitchFamily="18" charset="0"/>
                        <a:ea typeface="Calibri"/>
                        <a:cs typeface="Times New Roman"/>
                      </a:endParaRPr>
                    </a:p>
                  </a:txBody>
                  <a:tcPr marL="68580" marR="68580" marT="0" marB="0"/>
                </a:tc>
                <a:tc>
                  <a:txBody>
                    <a:bodyPr/>
                    <a:lstStyle/>
                    <a:p>
                      <a:pPr algn="just">
                        <a:lnSpc>
                          <a:spcPct val="107000"/>
                        </a:lnSpc>
                        <a:spcAft>
                          <a:spcPts val="0"/>
                        </a:spcAft>
                      </a:pPr>
                      <a:r>
                        <a:rPr lang="en-GB" sz="2000" b="1" kern="100" dirty="0">
                          <a:effectLst/>
                          <a:latin typeface="Garamond" pitchFamily="18" charset="0"/>
                          <a:ea typeface="Calibri"/>
                          <a:cs typeface="Times New Roman"/>
                        </a:rPr>
                        <a:t>Purpose</a:t>
                      </a:r>
                      <a:endParaRPr lang="en-US" sz="20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0"/>
                  </a:ext>
                </a:extLst>
              </a:tr>
              <a:tr h="964063">
                <a:tc rowSpan="2">
                  <a:txBody>
                    <a:bodyPr/>
                    <a:lstStyle/>
                    <a:p>
                      <a:pPr algn="just">
                        <a:lnSpc>
                          <a:spcPct val="107000"/>
                        </a:lnSpc>
                        <a:spcAft>
                          <a:spcPts val="0"/>
                        </a:spcAft>
                      </a:pPr>
                      <a:r>
                        <a:rPr lang="en-GB" sz="2000" kern="100" dirty="0">
                          <a:effectLst/>
                          <a:latin typeface="Garamond" pitchFamily="18" charset="0"/>
                          <a:ea typeface="Calibri"/>
                          <a:cs typeface="Times New Roman"/>
                        </a:rPr>
                        <a:t>Tourism Development Grant</a:t>
                      </a:r>
                      <a:endParaRPr lang="en-US" sz="2000" kern="100" dirty="0">
                        <a:effectLst/>
                        <a:latin typeface="Garamond" pitchFamily="18" charset="0"/>
                        <a:ea typeface="Calibri"/>
                        <a:cs typeface="Times New Roman"/>
                      </a:endParaRPr>
                    </a:p>
                  </a:txBody>
                  <a:tcPr marL="68580" marR="68580" marT="0" marB="0"/>
                </a:tc>
                <a:tc>
                  <a:txBody>
                    <a:bodyPr/>
                    <a:lstStyle/>
                    <a:p>
                      <a:pPr marL="342900" lvl="0" indent="-342900" algn="just">
                        <a:lnSpc>
                          <a:spcPct val="107000"/>
                        </a:lnSpc>
                        <a:spcAft>
                          <a:spcPts val="0"/>
                        </a:spcAft>
                        <a:buFont typeface="Arial" pitchFamily="34" charset="0"/>
                        <a:buChar char="•"/>
                      </a:pPr>
                      <a:r>
                        <a:rPr lang="en-GB" sz="2000" kern="100" dirty="0">
                          <a:effectLst/>
                          <a:latin typeface="Garamond" pitchFamily="18" charset="0"/>
                          <a:ea typeface="Calibri"/>
                          <a:cs typeface="Times New Roman"/>
                        </a:rPr>
                        <a:t>To fund the construction, repair, equipping and upgrading of key tourism attractions, amenities and supporting infrastructure development.</a:t>
                      </a:r>
                      <a:endParaRPr lang="en-US" sz="2000" kern="100" dirty="0">
                        <a:effectLst/>
                        <a:latin typeface="Garamond" pitchFamily="18" charset="0"/>
                        <a:ea typeface="Calibri"/>
                        <a:cs typeface="Times New Roman"/>
                      </a:endParaRPr>
                    </a:p>
                  </a:txBody>
                  <a:tcPr marL="68580" marR="68580" marT="0" marB="0"/>
                </a:tc>
                <a:extLst>
                  <a:ext uri="{0D108BD9-81ED-4DB2-BD59-A6C34878D82A}">
                    <a16:rowId xmlns:a16="http://schemas.microsoft.com/office/drawing/2014/main" val="10001"/>
                  </a:ext>
                </a:extLst>
              </a:tr>
              <a:tr h="964063">
                <a:tc vMerge="1">
                  <a:txBody>
                    <a:bodyPr/>
                    <a:lstStyle/>
                    <a:p>
                      <a:pPr algn="just">
                        <a:lnSpc>
                          <a:spcPct val="107000"/>
                        </a:lnSpc>
                        <a:spcAft>
                          <a:spcPts val="0"/>
                        </a:spcAft>
                      </a:pPr>
                      <a:endParaRPr lang="en-US" sz="2000" kern="100" dirty="0">
                        <a:effectLst/>
                        <a:latin typeface="Garamond" pitchFamily="18" charset="0"/>
                        <a:ea typeface="Calibri"/>
                        <a:cs typeface="Times New Roman"/>
                      </a:endParaRPr>
                    </a:p>
                  </a:txBody>
                  <a:tcPr marL="68580" marR="68580" marT="0" marB="0"/>
                </a:tc>
                <a:tc>
                  <a:txBody>
                    <a:bodyPr/>
                    <a:lstStyle/>
                    <a:p>
                      <a:pPr marL="0" lvl="0" indent="0" algn="just">
                        <a:lnSpc>
                          <a:spcPct val="107000"/>
                        </a:lnSpc>
                        <a:spcAft>
                          <a:spcPts val="0"/>
                        </a:spcAft>
                        <a:buFont typeface="Arial" pitchFamily="34" charset="0"/>
                        <a:buNone/>
                      </a:pPr>
                      <a:r>
                        <a:rPr lang="en-GB" sz="2000" b="1" kern="100" dirty="0">
                          <a:effectLst/>
                          <a:latin typeface="Garamond" pitchFamily="18" charset="0"/>
                          <a:ea typeface="Calibri"/>
                          <a:cs typeface="Times New Roman"/>
                        </a:rPr>
                        <a:t>Eligible activities/Service delivery infrastructure and equipment</a:t>
                      </a:r>
                      <a:r>
                        <a:rPr lang="en-US" sz="2000" b="1" kern="100" dirty="0">
                          <a:effectLst/>
                          <a:latin typeface="Garamond" pitchFamily="18" charset="0"/>
                          <a:ea typeface="Calibri"/>
                          <a:cs typeface="Times New Roman"/>
                        </a:rPr>
                        <a:t>;</a:t>
                      </a:r>
                    </a:p>
                    <a:p>
                      <a:pPr marL="342900" lvl="0" indent="-342900">
                        <a:buFont typeface="Arial" pitchFamily="34" charset="0"/>
                        <a:buChar char="•"/>
                      </a:pPr>
                      <a:r>
                        <a:rPr lang="en-GB" sz="2000" kern="1200" dirty="0">
                          <a:solidFill>
                            <a:schemeClr val="dk1"/>
                          </a:solidFill>
                          <a:effectLst/>
                          <a:latin typeface="Garamond" pitchFamily="18" charset="0"/>
                          <a:ea typeface="+mn-ea"/>
                          <a:cs typeface="+mn-cs"/>
                        </a:rPr>
                        <a:t>ICT Equipment e.g. Laptop, Printer, Camera and accessories, etc</a:t>
                      </a:r>
                      <a:endParaRPr lang="en-US" sz="2000" kern="1200" dirty="0">
                        <a:solidFill>
                          <a:schemeClr val="dk1"/>
                        </a:solidFill>
                        <a:effectLst/>
                        <a:latin typeface="Garamond" pitchFamily="18" charset="0"/>
                        <a:ea typeface="+mn-ea"/>
                        <a:cs typeface="+mn-cs"/>
                      </a:endParaRPr>
                    </a:p>
                    <a:p>
                      <a:pPr marL="342900" lvl="0" indent="-342900">
                        <a:buFont typeface="Arial" pitchFamily="34" charset="0"/>
                        <a:buChar char="•"/>
                      </a:pPr>
                      <a:r>
                        <a:rPr lang="en-GB" sz="2000" kern="1200" dirty="0">
                          <a:solidFill>
                            <a:schemeClr val="dk1"/>
                          </a:solidFill>
                          <a:effectLst/>
                          <a:latin typeface="Garamond" pitchFamily="18" charset="0"/>
                          <a:ea typeface="+mn-ea"/>
                          <a:cs typeface="+mn-cs"/>
                        </a:rPr>
                        <a:t>Furniture</a:t>
                      </a:r>
                      <a:endParaRPr lang="en-US" sz="2000" kern="1200" dirty="0">
                        <a:solidFill>
                          <a:schemeClr val="dk1"/>
                        </a:solidFill>
                        <a:effectLst/>
                        <a:latin typeface="Garamond" pitchFamily="18" charset="0"/>
                        <a:ea typeface="+mn-ea"/>
                        <a:cs typeface="+mn-cs"/>
                      </a:endParaRPr>
                    </a:p>
                    <a:p>
                      <a:pPr marL="342900" lvl="0" indent="-342900">
                        <a:buFont typeface="Arial" pitchFamily="34" charset="0"/>
                        <a:buChar char="•"/>
                      </a:pPr>
                      <a:r>
                        <a:rPr lang="en-GB" sz="2000" kern="1200" dirty="0">
                          <a:solidFill>
                            <a:schemeClr val="dk1"/>
                          </a:solidFill>
                          <a:effectLst/>
                          <a:latin typeface="Garamond" pitchFamily="18" charset="0"/>
                          <a:ea typeface="+mn-ea"/>
                          <a:cs typeface="+mn-cs"/>
                        </a:rPr>
                        <a:t>Toilets/pit latrines &amp; bathrooms</a:t>
                      </a:r>
                      <a:endParaRPr lang="en-US" sz="2000" kern="1200" dirty="0">
                        <a:solidFill>
                          <a:schemeClr val="dk1"/>
                        </a:solidFill>
                        <a:effectLst/>
                        <a:latin typeface="Garamond" pitchFamily="18" charset="0"/>
                        <a:ea typeface="+mn-ea"/>
                        <a:cs typeface="+mn-cs"/>
                      </a:endParaRPr>
                    </a:p>
                    <a:p>
                      <a:pPr marL="342900" lvl="0" indent="-342900">
                        <a:buFont typeface="Arial" pitchFamily="34" charset="0"/>
                        <a:buChar char="•"/>
                      </a:pPr>
                      <a:r>
                        <a:rPr lang="en-GB" sz="2000" kern="1200" dirty="0">
                          <a:solidFill>
                            <a:schemeClr val="dk1"/>
                          </a:solidFill>
                          <a:effectLst/>
                          <a:latin typeface="Garamond" pitchFamily="18" charset="0"/>
                          <a:ea typeface="+mn-ea"/>
                          <a:cs typeface="+mn-cs"/>
                        </a:rPr>
                        <a:t>Fencing</a:t>
                      </a:r>
                      <a:endParaRPr lang="en-US" sz="2000" kern="1200" dirty="0">
                        <a:solidFill>
                          <a:schemeClr val="dk1"/>
                        </a:solidFill>
                        <a:effectLst/>
                        <a:latin typeface="Garamond" pitchFamily="18" charset="0"/>
                        <a:ea typeface="+mn-ea"/>
                        <a:cs typeface="+mn-cs"/>
                      </a:endParaRPr>
                    </a:p>
                    <a:p>
                      <a:pPr marL="342900" indent="-342900">
                        <a:buFont typeface="Arial" pitchFamily="34" charset="0"/>
                        <a:buChar char="•"/>
                      </a:pPr>
                      <a:r>
                        <a:rPr lang="en-GB" sz="2000" kern="1200" dirty="0">
                          <a:solidFill>
                            <a:schemeClr val="dk1"/>
                          </a:solidFill>
                          <a:effectLst/>
                          <a:latin typeface="Garamond" pitchFamily="18" charset="0"/>
                          <a:ea typeface="+mn-ea"/>
                          <a:cs typeface="+mn-cs"/>
                        </a:rPr>
                        <a:t>Signage</a:t>
                      </a:r>
                    </a:p>
                    <a:p>
                      <a:pPr marL="0" indent="0">
                        <a:buFont typeface="Arial" pitchFamily="34" charset="0"/>
                        <a:buNone/>
                      </a:pPr>
                      <a:r>
                        <a:rPr lang="en-GB" sz="2000" b="1" kern="100" dirty="0">
                          <a:solidFill>
                            <a:srgbClr val="FF0000"/>
                          </a:solidFill>
                          <a:effectLst/>
                          <a:latin typeface="Garamond" pitchFamily="18" charset="0"/>
                          <a:ea typeface="+mn-ea"/>
                          <a:cs typeface="Times New Roman"/>
                        </a:rPr>
                        <a:t>Ineligible activities: LGs cannot use the Tourism development grant funds for:</a:t>
                      </a:r>
                    </a:p>
                    <a:p>
                      <a:pPr marL="342900" indent="-342900">
                        <a:buFont typeface="Arial" pitchFamily="34" charset="0"/>
                        <a:buChar char="•"/>
                      </a:pPr>
                      <a:r>
                        <a:rPr lang="en-GB" sz="2000" kern="1200" dirty="0">
                          <a:solidFill>
                            <a:schemeClr val="dk1"/>
                          </a:solidFill>
                          <a:effectLst/>
                          <a:latin typeface="Garamond" pitchFamily="18" charset="0"/>
                          <a:ea typeface="+mn-ea"/>
                          <a:cs typeface="+mn-cs"/>
                        </a:rPr>
                        <a:t>Recurrent cost activities</a:t>
                      </a:r>
                      <a:endParaRPr lang="en-US" sz="2000" kern="1200" dirty="0">
                        <a:solidFill>
                          <a:schemeClr val="dk1"/>
                        </a:solidFill>
                        <a:effectLst/>
                        <a:latin typeface="Garamond" pitchFamily="18" charset="0"/>
                        <a:ea typeface="+mn-ea"/>
                        <a:cs typeface="+mn-cs"/>
                      </a:endParaRPr>
                    </a:p>
                    <a:p>
                      <a:pPr marL="285750" lvl="0" indent="-285750">
                        <a:buFont typeface="Arial" pitchFamily="34" charset="0"/>
                        <a:buChar char="•"/>
                      </a:pPr>
                      <a:r>
                        <a:rPr lang="en-GB" sz="2000" kern="1200" dirty="0">
                          <a:solidFill>
                            <a:schemeClr val="dk1"/>
                          </a:solidFill>
                          <a:effectLst/>
                          <a:latin typeface="Garamond" pitchFamily="18" charset="0"/>
                          <a:ea typeface="+mn-ea"/>
                          <a:cs typeface="+mn-cs"/>
                        </a:rPr>
                        <a:t>Purchase and repair of vehicles</a:t>
                      </a:r>
                      <a:endParaRPr lang="en-US" sz="2000" kern="1200" dirty="0">
                        <a:solidFill>
                          <a:schemeClr val="dk1"/>
                        </a:solidFill>
                        <a:effectLst/>
                        <a:latin typeface="Garamond" pitchFamily="18" charset="0"/>
                        <a:ea typeface="+mn-ea"/>
                        <a:cs typeface="+mn-cs"/>
                      </a:endParaRPr>
                    </a:p>
                    <a:p>
                      <a:pPr marL="285750" lvl="0" indent="-285750">
                        <a:buFont typeface="Arial" pitchFamily="34" charset="0"/>
                        <a:buChar char="•"/>
                      </a:pPr>
                      <a:r>
                        <a:rPr lang="en-GB" sz="2000" kern="1200" dirty="0">
                          <a:solidFill>
                            <a:schemeClr val="dk1"/>
                          </a:solidFill>
                          <a:effectLst/>
                          <a:latin typeface="Garamond" pitchFamily="18" charset="0"/>
                          <a:ea typeface="+mn-ea"/>
                          <a:cs typeface="+mn-cs"/>
                        </a:rPr>
                        <a:t>Projects with unsettled land issues</a:t>
                      </a:r>
                      <a:endParaRPr lang="en-US" sz="2000" kern="1200" dirty="0">
                        <a:solidFill>
                          <a:schemeClr val="dk1"/>
                        </a:solidFill>
                        <a:effectLst/>
                        <a:latin typeface="Garamond" pitchFamily="18" charset="0"/>
                        <a:ea typeface="+mn-ea"/>
                        <a:cs typeface="+mn-cs"/>
                      </a:endParaRPr>
                    </a:p>
                    <a:p>
                      <a:pPr marL="285750" lvl="0" indent="-285750">
                        <a:buFont typeface="Arial" pitchFamily="34" charset="0"/>
                        <a:buChar char="•"/>
                      </a:pPr>
                      <a:r>
                        <a:rPr lang="en-GB" sz="2000" kern="1200" dirty="0">
                          <a:solidFill>
                            <a:schemeClr val="dk1"/>
                          </a:solidFill>
                          <a:effectLst/>
                          <a:latin typeface="Garamond" pitchFamily="18" charset="0"/>
                          <a:ea typeface="+mn-ea"/>
                          <a:cs typeface="+mn-cs"/>
                        </a:rPr>
                        <a:t>Private goods and private business with exclusive options for utilization</a:t>
                      </a:r>
                      <a:endParaRPr lang="en-US" sz="2000" kern="1200" dirty="0">
                        <a:solidFill>
                          <a:schemeClr val="dk1"/>
                        </a:solidFill>
                        <a:effectLst/>
                        <a:latin typeface="Garamond" pitchFamily="18" charset="0"/>
                        <a:ea typeface="+mn-ea"/>
                        <a:cs typeface="+mn-cs"/>
                      </a:endParaRPr>
                    </a:p>
                    <a:p>
                      <a:pPr marL="285750" lvl="0" indent="-285750">
                        <a:buFont typeface="Arial" pitchFamily="34" charset="0"/>
                        <a:buChar char="•"/>
                      </a:pPr>
                      <a:r>
                        <a:rPr lang="en-GB" sz="2000" kern="1200" dirty="0">
                          <a:solidFill>
                            <a:schemeClr val="dk1"/>
                          </a:solidFill>
                          <a:effectLst/>
                          <a:latin typeface="Garamond" pitchFamily="18" charset="0"/>
                          <a:ea typeface="+mn-ea"/>
                          <a:cs typeface="+mn-cs"/>
                        </a:rPr>
                        <a:t>All kinds of credit schemes and insurances, guarantees etc.</a:t>
                      </a:r>
                      <a:endParaRPr lang="en-US" sz="2000" kern="1200" dirty="0">
                        <a:solidFill>
                          <a:schemeClr val="dk1"/>
                        </a:solidFill>
                        <a:effectLst/>
                        <a:latin typeface="Garamond" pitchFamily="18" charset="0"/>
                        <a:ea typeface="+mn-ea"/>
                        <a:cs typeface="+mn-cs"/>
                      </a:endParaRPr>
                    </a:p>
                    <a:p>
                      <a:pPr marL="285750" lvl="0" indent="-285750">
                        <a:buFont typeface="Arial" pitchFamily="34" charset="0"/>
                        <a:buChar char="•"/>
                      </a:pPr>
                      <a:r>
                        <a:rPr lang="en-GB" sz="2000" kern="1200" dirty="0">
                          <a:solidFill>
                            <a:schemeClr val="dk1"/>
                          </a:solidFill>
                          <a:effectLst/>
                          <a:latin typeface="Garamond" pitchFamily="18" charset="0"/>
                          <a:ea typeface="+mn-ea"/>
                          <a:cs typeface="+mn-cs"/>
                        </a:rPr>
                        <a:t>Projects which have a detrimental environmental/and or social impact</a:t>
                      </a:r>
                      <a:endParaRPr lang="en-US" sz="2000" kern="1200" dirty="0">
                        <a:solidFill>
                          <a:schemeClr val="dk1"/>
                        </a:solidFill>
                        <a:effectLst/>
                        <a:latin typeface="Garamond" pitchFamily="18" charset="0"/>
                        <a:ea typeface="+mn-ea"/>
                        <a:cs typeface="+mn-cs"/>
                      </a:endParaRPr>
                    </a:p>
                    <a:p>
                      <a:pPr marL="285750" indent="-285750">
                        <a:buFont typeface="Arial" pitchFamily="34" charset="0"/>
                        <a:buChar char="•"/>
                      </a:pPr>
                      <a:r>
                        <a:rPr lang="en-GB" sz="2000" kern="1200" dirty="0">
                          <a:solidFill>
                            <a:schemeClr val="dk1"/>
                          </a:solidFill>
                          <a:effectLst/>
                          <a:latin typeface="Garamond" pitchFamily="18" charset="0"/>
                          <a:ea typeface="+mn-ea"/>
                          <a:cs typeface="+mn-cs"/>
                        </a:rPr>
                        <a:t>Projects which are not following public design standards</a:t>
                      </a: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96996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3958" y="0"/>
            <a:ext cx="7056784" cy="764704"/>
          </a:xfrm>
        </p:spPr>
        <p:txBody>
          <a:bodyPr/>
          <a:lstStyle/>
          <a:p>
            <a:pPr marL="514350" indent="-514350"/>
            <a:r>
              <a:rPr lang="en-US" b="1" dirty="0">
                <a:latin typeface="Garamond" pitchFamily="18" charset="0"/>
              </a:rPr>
              <a:t>Allocation formula</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59522666"/>
              </p:ext>
            </p:extLst>
          </p:nvPr>
        </p:nvGraphicFramePr>
        <p:xfrm>
          <a:off x="125686" y="692696"/>
          <a:ext cx="11953329" cy="6131560"/>
        </p:xfrm>
        <a:graphic>
          <a:graphicData uri="http://schemas.openxmlformats.org/drawingml/2006/table">
            <a:tbl>
              <a:tblPr firstRow="1" bandRow="1">
                <a:tableStyleId>{5C22544A-7EE6-4342-B048-85BDC9FD1C3A}</a:tableStyleId>
              </a:tblPr>
              <a:tblGrid>
                <a:gridCol w="2376264">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7848873">
                  <a:extLst>
                    <a:ext uri="{9D8B030D-6E8A-4147-A177-3AD203B41FA5}">
                      <a16:colId xmlns:a16="http://schemas.microsoft.com/office/drawing/2014/main" val="20002"/>
                    </a:ext>
                  </a:extLst>
                </a:gridCol>
              </a:tblGrid>
              <a:tr h="370840">
                <a:tc>
                  <a:txBody>
                    <a:bodyPr/>
                    <a:lstStyle/>
                    <a:p>
                      <a:r>
                        <a:rPr lang="en-US" sz="1800" dirty="0">
                          <a:latin typeface="Garamond" pitchFamily="18" charset="0"/>
                        </a:rPr>
                        <a:t>Area</a:t>
                      </a:r>
                    </a:p>
                  </a:txBody>
                  <a:tcPr/>
                </a:tc>
                <a:tc>
                  <a:txBody>
                    <a:bodyPr/>
                    <a:lstStyle/>
                    <a:p>
                      <a:r>
                        <a:rPr lang="en-US" sz="1800" dirty="0">
                          <a:latin typeface="Garamond" pitchFamily="18" charset="0"/>
                        </a:rPr>
                        <a:t>Allocation</a:t>
                      </a:r>
                    </a:p>
                  </a:txBody>
                  <a:tcPr/>
                </a:tc>
                <a:tc>
                  <a:txBody>
                    <a:bodyPr/>
                    <a:lstStyle/>
                    <a:p>
                      <a:r>
                        <a:rPr lang="en-US" sz="1800" dirty="0">
                          <a:latin typeface="Garamond" pitchFamily="18" charset="0"/>
                        </a:rPr>
                        <a:t>Summary</a:t>
                      </a:r>
                      <a:r>
                        <a:rPr lang="en-US" sz="1800" baseline="0" dirty="0">
                          <a:latin typeface="Garamond" pitchFamily="18" charset="0"/>
                        </a:rPr>
                        <a:t> of requirements</a:t>
                      </a:r>
                      <a:endParaRPr lang="en-US" sz="1800" dirty="0">
                        <a:latin typeface="Garamond" pitchFamily="18" charset="0"/>
                      </a:endParaRPr>
                    </a:p>
                  </a:txBody>
                  <a:tcPr/>
                </a:tc>
                <a:extLst>
                  <a:ext uri="{0D108BD9-81ED-4DB2-BD59-A6C34878D82A}">
                    <a16:rowId xmlns:a16="http://schemas.microsoft.com/office/drawing/2014/main" val="10000"/>
                  </a:ext>
                </a:extLst>
              </a:tr>
              <a:tr h="370840">
                <a:tc>
                  <a:txBody>
                    <a:bodyPr/>
                    <a:lstStyle/>
                    <a:p>
                      <a:r>
                        <a:rPr lang="en-GB" sz="1800" kern="1200" dirty="0">
                          <a:solidFill>
                            <a:schemeClr val="dk1"/>
                          </a:solidFill>
                          <a:effectLst/>
                          <a:latin typeface="Garamond" pitchFamily="18" charset="0"/>
                          <a:ea typeface="+mn-ea"/>
                          <a:cs typeface="+mn-cs"/>
                        </a:rPr>
                        <a:t>Tourism Planning</a:t>
                      </a:r>
                      <a:endParaRPr lang="en-US" sz="1800" dirty="0">
                        <a:latin typeface="Garamond" pitchFamily="18" charset="0"/>
                      </a:endParaRPr>
                    </a:p>
                  </a:txBody>
                  <a:tcPr/>
                </a:tc>
                <a:tc>
                  <a:txBody>
                    <a:bodyPr/>
                    <a:lstStyle/>
                    <a:p>
                      <a:r>
                        <a:rPr lang="en-US" sz="1800" dirty="0">
                          <a:latin typeface="Garamond" pitchFamily="18" charset="0"/>
                        </a:rPr>
                        <a:t>&lt;=20%</a:t>
                      </a:r>
                    </a:p>
                  </a:txBody>
                  <a:tcPr/>
                </a:tc>
                <a:tc>
                  <a:txBody>
                    <a:bodyPr/>
                    <a:lstStyle/>
                    <a:p>
                      <a:pPr marL="342900" lvl="0" indent="-342900" algn="l">
                        <a:spcAft>
                          <a:spcPts val="0"/>
                        </a:spcAft>
                        <a:buFont typeface="Symbol"/>
                        <a:buChar char=""/>
                      </a:pPr>
                      <a:r>
                        <a:rPr lang="en-GB" sz="1800" dirty="0">
                          <a:effectLst/>
                          <a:latin typeface="Garamond" pitchFamily="18" charset="0"/>
                        </a:rPr>
                        <a:t>Budgeting</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rPr>
                        <a:t>Profiling of District/City/Municipality Tourism sites,</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rPr>
                        <a:t>Develop, integrate and implement District, City and Municipality Tourism Development Plans</a:t>
                      </a:r>
                      <a:endParaRPr lang="en-US" sz="1800" dirty="0">
                        <a:effectLst/>
                        <a:latin typeface="Garamond" pitchFamily="18" charset="0"/>
                      </a:endParaRPr>
                    </a:p>
                  </a:txBody>
                  <a:tcPr marL="114300" marR="114300" marT="0" marB="0"/>
                </a:tc>
                <a:extLst>
                  <a:ext uri="{0D108BD9-81ED-4DB2-BD59-A6C34878D82A}">
                    <a16:rowId xmlns:a16="http://schemas.microsoft.com/office/drawing/2014/main" val="10001"/>
                  </a:ext>
                </a:extLst>
              </a:tr>
              <a:tr h="370840">
                <a:tc>
                  <a:txBody>
                    <a:bodyPr/>
                    <a:lstStyle/>
                    <a:p>
                      <a:r>
                        <a:rPr lang="en-GB" sz="1800" kern="1200" dirty="0">
                          <a:solidFill>
                            <a:schemeClr val="dk1"/>
                          </a:solidFill>
                          <a:effectLst/>
                          <a:latin typeface="Garamond" pitchFamily="18" charset="0"/>
                          <a:ea typeface="+mn-ea"/>
                          <a:cs typeface="+mn-cs"/>
                        </a:rPr>
                        <a:t>Tourism Product Development</a:t>
                      </a:r>
                      <a:endParaRPr lang="en-US" sz="1800" dirty="0">
                        <a:latin typeface="Garamond"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Garamond" pitchFamily="18" charset="0"/>
                        </a:rPr>
                        <a:t>&lt;=20%</a:t>
                      </a:r>
                    </a:p>
                  </a:txBody>
                  <a:tcPr/>
                </a:tc>
                <a:tc>
                  <a:txBody>
                    <a:bodyPr/>
                    <a:lstStyle/>
                    <a:p>
                      <a:pPr marL="342900" lvl="0" indent="-342900" algn="l">
                        <a:spcAft>
                          <a:spcPts val="0"/>
                        </a:spcAft>
                        <a:buFont typeface="Symbol"/>
                        <a:buChar char=""/>
                      </a:pPr>
                      <a:r>
                        <a:rPr lang="en-GB" sz="1800" dirty="0">
                          <a:effectLst/>
                          <a:latin typeface="Garamond" pitchFamily="18" charset="0"/>
                        </a:rPr>
                        <a:t>Tourism product mapping and development</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rPr>
                        <a:t>Tourism Infrastructure and amenities needs assessment surveys</a:t>
                      </a:r>
                      <a:endParaRPr lang="en-US" sz="1800" dirty="0">
                        <a:effectLst/>
                        <a:latin typeface="Garamond" pitchFamily="18" charset="0"/>
                      </a:endParaRPr>
                    </a:p>
                  </a:txBody>
                  <a:tcPr marL="114300" marR="114300" marT="0" marB="0"/>
                </a:tc>
                <a:extLst>
                  <a:ext uri="{0D108BD9-81ED-4DB2-BD59-A6C34878D82A}">
                    <a16:rowId xmlns:a16="http://schemas.microsoft.com/office/drawing/2014/main" val="10002"/>
                  </a:ext>
                </a:extLst>
              </a:tr>
              <a:tr h="370840">
                <a:tc>
                  <a:txBody>
                    <a:bodyPr/>
                    <a:lstStyle/>
                    <a:p>
                      <a:r>
                        <a:rPr lang="en-GB" sz="1800" kern="1200" dirty="0">
                          <a:solidFill>
                            <a:schemeClr val="dk1"/>
                          </a:solidFill>
                          <a:effectLst/>
                          <a:latin typeface="Garamond" pitchFamily="18" charset="0"/>
                          <a:ea typeface="+mn-ea"/>
                          <a:cs typeface="+mn-cs"/>
                        </a:rPr>
                        <a:t>Tourism Enterprise Support</a:t>
                      </a:r>
                      <a:endParaRPr lang="en-US" sz="1800" dirty="0">
                        <a:latin typeface="Garamond" pitchFamily="18" charset="0"/>
                      </a:endParaRPr>
                    </a:p>
                  </a:txBody>
                  <a:tcPr/>
                </a:tc>
                <a:tc>
                  <a:txBody>
                    <a:bodyPr/>
                    <a:lstStyle/>
                    <a:p>
                      <a:r>
                        <a:rPr lang="en-US" sz="1800" dirty="0">
                          <a:latin typeface="Garamond" pitchFamily="18" charset="0"/>
                        </a:rPr>
                        <a:t>&lt;=15%</a:t>
                      </a:r>
                    </a:p>
                  </a:txBody>
                  <a:tcPr/>
                </a:tc>
                <a:tc>
                  <a:txBody>
                    <a:bodyPr/>
                    <a:lstStyle/>
                    <a:p>
                      <a:pPr marL="342900" lvl="0" indent="-342900" algn="l">
                        <a:spcAft>
                          <a:spcPts val="0"/>
                        </a:spcAft>
                        <a:buFont typeface="Symbol"/>
                        <a:buChar char=""/>
                      </a:pPr>
                      <a:r>
                        <a:rPr lang="en-GB" sz="1800" dirty="0">
                          <a:effectLst/>
                          <a:latin typeface="Garamond" pitchFamily="18" charset="0"/>
                        </a:rPr>
                        <a:t>Conduct Tourism Business Development Services (Entrepreneurial Skills Development programs including financial literacy, value addition and Record keeping)</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ea typeface="Times New Roman"/>
                        </a:rPr>
                        <a:t>Tourism value </a:t>
                      </a:r>
                      <a:r>
                        <a:rPr lang="en-GB" sz="1800">
                          <a:effectLst/>
                          <a:latin typeface="Garamond" pitchFamily="18" charset="0"/>
                          <a:ea typeface="Times New Roman"/>
                        </a:rPr>
                        <a:t>addition services</a:t>
                      </a:r>
                    </a:p>
                    <a:p>
                      <a:pPr marL="342900" lvl="0" indent="-342900" algn="l">
                        <a:spcAft>
                          <a:spcPts val="0"/>
                        </a:spcAft>
                        <a:buFont typeface="Symbol"/>
                        <a:buChar char=""/>
                      </a:pPr>
                      <a:endParaRPr lang="en-US" sz="1800" dirty="0">
                        <a:effectLst/>
                        <a:latin typeface="Garamond" pitchFamily="18" charset="0"/>
                      </a:endParaRPr>
                    </a:p>
                  </a:txBody>
                  <a:tcPr marL="114300" marR="114300" marT="0" marB="0"/>
                </a:tc>
                <a:extLst>
                  <a:ext uri="{0D108BD9-81ED-4DB2-BD59-A6C34878D82A}">
                    <a16:rowId xmlns:a16="http://schemas.microsoft.com/office/drawing/2014/main" val="10003"/>
                  </a:ext>
                </a:extLst>
              </a:tr>
              <a:tr h="370840">
                <a:tc>
                  <a:txBody>
                    <a:bodyPr/>
                    <a:lstStyle/>
                    <a:p>
                      <a:r>
                        <a:rPr lang="en-GB" sz="1800" kern="1200" dirty="0">
                          <a:solidFill>
                            <a:schemeClr val="dk1"/>
                          </a:solidFill>
                          <a:effectLst/>
                          <a:latin typeface="Garamond" pitchFamily="18" charset="0"/>
                          <a:ea typeface="+mn-ea"/>
                          <a:cs typeface="+mn-cs"/>
                        </a:rPr>
                        <a:t>Tourism Promotion and Marketing</a:t>
                      </a:r>
                      <a:endParaRPr lang="en-US" sz="1800" dirty="0">
                        <a:latin typeface="Garamond" pitchFamily="18" charset="0"/>
                      </a:endParaRPr>
                    </a:p>
                  </a:txBody>
                  <a:tcPr/>
                </a:tc>
                <a:tc>
                  <a:txBody>
                    <a:bodyPr/>
                    <a:lstStyle/>
                    <a:p>
                      <a:r>
                        <a:rPr lang="en-US" sz="1800" dirty="0">
                          <a:latin typeface="Garamond" pitchFamily="18" charset="0"/>
                        </a:rPr>
                        <a:t>&lt;=15%</a:t>
                      </a:r>
                    </a:p>
                  </a:txBody>
                  <a:tcPr/>
                </a:tc>
                <a:tc>
                  <a:txBody>
                    <a:bodyPr/>
                    <a:lstStyle/>
                    <a:p>
                      <a:pPr marL="342900" lvl="0" indent="-342900" algn="l">
                        <a:spcAft>
                          <a:spcPts val="0"/>
                        </a:spcAft>
                        <a:buFont typeface="Symbol"/>
                        <a:buChar char=""/>
                      </a:pPr>
                      <a:r>
                        <a:rPr lang="en-GB" sz="1800" dirty="0">
                          <a:effectLst/>
                          <a:latin typeface="Garamond" pitchFamily="18" charset="0"/>
                          <a:ea typeface="Times New Roman"/>
                        </a:rPr>
                        <a:t>Collecting, Analysing and Disseminating market information </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ea typeface="Times New Roman"/>
                        </a:rPr>
                        <a:t>Collecting information on tourism sites and tourists</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rPr>
                        <a:t>Organisation of familiarisation/benchmarking trips within the region</a:t>
                      </a:r>
                      <a:endParaRPr lang="en-US" sz="1800" dirty="0">
                        <a:effectLst/>
                        <a:latin typeface="Garamond" pitchFamily="18" charset="0"/>
                      </a:endParaRPr>
                    </a:p>
                  </a:txBody>
                  <a:tcPr marL="114300" marR="114300" marT="0" marB="0"/>
                </a:tc>
                <a:extLst>
                  <a:ext uri="{0D108BD9-81ED-4DB2-BD59-A6C34878D82A}">
                    <a16:rowId xmlns:a16="http://schemas.microsoft.com/office/drawing/2014/main" val="10004"/>
                  </a:ext>
                </a:extLst>
              </a:tr>
              <a:tr h="370840">
                <a:tc>
                  <a:txBody>
                    <a:bodyPr/>
                    <a:lstStyle/>
                    <a:p>
                      <a:r>
                        <a:rPr lang="en-GB" sz="1800" kern="1200" dirty="0">
                          <a:solidFill>
                            <a:schemeClr val="dk1"/>
                          </a:solidFill>
                          <a:effectLst/>
                          <a:latin typeface="Garamond" pitchFamily="18" charset="0"/>
                          <a:ea typeface="+mn-ea"/>
                          <a:cs typeface="+mn-cs"/>
                        </a:rPr>
                        <a:t>Tourism Regulation and Quality Assurance</a:t>
                      </a:r>
                      <a:endParaRPr lang="en-US" sz="1800" dirty="0">
                        <a:latin typeface="Garamond" pitchFamily="18" charset="0"/>
                      </a:endParaRPr>
                    </a:p>
                  </a:txBody>
                  <a:tcPr/>
                </a:tc>
                <a:tc>
                  <a:txBody>
                    <a:bodyPr/>
                    <a:lstStyle/>
                    <a:p>
                      <a:r>
                        <a:rPr lang="en-US" sz="1800" dirty="0">
                          <a:latin typeface="Garamond" pitchFamily="18" charset="0"/>
                        </a:rPr>
                        <a:t>&lt;=10%</a:t>
                      </a:r>
                    </a:p>
                  </a:txBody>
                  <a:tcPr/>
                </a:tc>
                <a:tc>
                  <a:txBody>
                    <a:bodyPr/>
                    <a:lstStyle/>
                    <a:p>
                      <a:pPr marL="342900" lvl="0" indent="-342900" algn="l">
                        <a:spcAft>
                          <a:spcPts val="0"/>
                        </a:spcAft>
                        <a:buFont typeface="Symbol"/>
                        <a:buChar char=""/>
                      </a:pPr>
                      <a:r>
                        <a:rPr lang="en-GB" sz="1800" dirty="0">
                          <a:effectLst/>
                          <a:latin typeface="Garamond" pitchFamily="18" charset="0"/>
                          <a:ea typeface="Times New Roman"/>
                        </a:rPr>
                        <a:t>Conduct an inventory and register of products and services available in the LG</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ea typeface="Times New Roman"/>
                        </a:rPr>
                        <a:t>Registration and licensing of tourism facilities, services and sites</a:t>
                      </a:r>
                      <a:endParaRPr lang="en-US" sz="1800" dirty="0">
                        <a:effectLst/>
                        <a:latin typeface="Garamond" pitchFamily="18" charset="0"/>
                      </a:endParaRPr>
                    </a:p>
                  </a:txBody>
                  <a:tcPr marL="114300" marR="114300" marT="0" marB="0"/>
                </a:tc>
                <a:extLst>
                  <a:ext uri="{0D108BD9-81ED-4DB2-BD59-A6C34878D82A}">
                    <a16:rowId xmlns:a16="http://schemas.microsoft.com/office/drawing/2014/main" val="10005"/>
                  </a:ext>
                </a:extLst>
              </a:tr>
              <a:tr h="370840">
                <a:tc>
                  <a:txBody>
                    <a:bodyPr/>
                    <a:lstStyle/>
                    <a:p>
                      <a:r>
                        <a:rPr lang="en-GB" sz="1800" kern="1200" dirty="0">
                          <a:solidFill>
                            <a:schemeClr val="dk1"/>
                          </a:solidFill>
                          <a:effectLst/>
                          <a:latin typeface="Garamond" pitchFamily="18" charset="0"/>
                          <a:ea typeface="+mn-ea"/>
                          <a:cs typeface="+mn-cs"/>
                        </a:rPr>
                        <a:t>Tourism Programme Coordination</a:t>
                      </a:r>
                      <a:endParaRPr lang="en-US" sz="1800" dirty="0">
                        <a:latin typeface="Garamond" pitchFamily="18" charset="0"/>
                      </a:endParaRPr>
                    </a:p>
                  </a:txBody>
                  <a:tcPr/>
                </a:tc>
                <a:tc>
                  <a:txBody>
                    <a:bodyPr/>
                    <a:lstStyle/>
                    <a:p>
                      <a:r>
                        <a:rPr lang="en-US" sz="1800" dirty="0">
                          <a:latin typeface="Garamond" pitchFamily="18" charset="0"/>
                        </a:rPr>
                        <a:t>&lt;=10%</a:t>
                      </a:r>
                    </a:p>
                  </a:txBody>
                  <a:tcPr/>
                </a:tc>
                <a:tc>
                  <a:txBody>
                    <a:bodyPr/>
                    <a:lstStyle/>
                    <a:p>
                      <a:pPr marL="342900" lvl="0" indent="-342900" algn="l">
                        <a:spcAft>
                          <a:spcPts val="0"/>
                        </a:spcAft>
                        <a:buFont typeface="Symbol"/>
                        <a:buChar char=""/>
                      </a:pPr>
                      <a:r>
                        <a:rPr lang="en-GB" sz="1800" dirty="0">
                          <a:effectLst/>
                          <a:latin typeface="Garamond" pitchFamily="18" charset="0"/>
                        </a:rPr>
                        <a:t>Convene tourism trade sensitisation meetings</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rPr>
                        <a:t>Conduct media stakeholder engagements</a:t>
                      </a:r>
                      <a:endParaRPr lang="en-US" sz="1800" dirty="0">
                        <a:effectLst/>
                        <a:latin typeface="Garamond" pitchFamily="18" charset="0"/>
                      </a:endParaRPr>
                    </a:p>
                  </a:txBody>
                  <a:tcPr marL="114300" marR="114300" marT="0" marB="0"/>
                </a:tc>
                <a:extLst>
                  <a:ext uri="{0D108BD9-81ED-4DB2-BD59-A6C34878D82A}">
                    <a16:rowId xmlns:a16="http://schemas.microsoft.com/office/drawing/2014/main" val="10006"/>
                  </a:ext>
                </a:extLst>
              </a:tr>
              <a:tr h="370840">
                <a:tc>
                  <a:txBody>
                    <a:bodyPr/>
                    <a:lstStyle/>
                    <a:p>
                      <a:r>
                        <a:rPr lang="en-GB" sz="1800" kern="1200" dirty="0">
                          <a:solidFill>
                            <a:schemeClr val="dk1"/>
                          </a:solidFill>
                          <a:effectLst/>
                          <a:latin typeface="Garamond" pitchFamily="18" charset="0"/>
                          <a:ea typeface="+mn-ea"/>
                          <a:cs typeface="+mn-cs"/>
                        </a:rPr>
                        <a:t>Cross cutting issues</a:t>
                      </a:r>
                      <a:endParaRPr lang="en-US" sz="1800" dirty="0">
                        <a:latin typeface="Garamond" pitchFamily="18" charset="0"/>
                      </a:endParaRPr>
                    </a:p>
                  </a:txBody>
                  <a:tcPr/>
                </a:tc>
                <a:tc>
                  <a:txBody>
                    <a:bodyPr/>
                    <a:lstStyle/>
                    <a:p>
                      <a:r>
                        <a:rPr lang="en-US" sz="1800" dirty="0">
                          <a:latin typeface="Garamond" pitchFamily="18" charset="0"/>
                        </a:rPr>
                        <a:t>&lt;=10%</a:t>
                      </a:r>
                    </a:p>
                  </a:txBody>
                  <a:tcPr/>
                </a:tc>
                <a:tc>
                  <a:txBody>
                    <a:bodyPr/>
                    <a:lstStyle/>
                    <a:p>
                      <a:pPr marL="342900" lvl="0" indent="-342900" algn="l">
                        <a:spcAft>
                          <a:spcPts val="0"/>
                        </a:spcAft>
                        <a:buFont typeface="Symbol"/>
                        <a:buChar char=""/>
                      </a:pPr>
                      <a:r>
                        <a:rPr lang="en-GB" sz="1800" dirty="0">
                          <a:effectLst/>
                          <a:latin typeface="Garamond" pitchFamily="18" charset="0"/>
                          <a:ea typeface="Times New Roman"/>
                        </a:rPr>
                        <a:t>Monitoring visits and supervision meetings with stakeholders</a:t>
                      </a:r>
                      <a:endParaRPr lang="en-US" sz="1800" dirty="0">
                        <a:effectLst/>
                        <a:latin typeface="Garamond" pitchFamily="18" charset="0"/>
                      </a:endParaRPr>
                    </a:p>
                    <a:p>
                      <a:pPr marL="342900" lvl="0" indent="-342900" algn="l">
                        <a:spcAft>
                          <a:spcPts val="0"/>
                        </a:spcAft>
                        <a:buFont typeface="Symbol"/>
                        <a:buChar char=""/>
                      </a:pPr>
                      <a:r>
                        <a:rPr lang="en-GB" sz="1800" dirty="0">
                          <a:effectLst/>
                          <a:latin typeface="Garamond" pitchFamily="18" charset="0"/>
                          <a:ea typeface="Times New Roman"/>
                        </a:rPr>
                        <a:t>Environment and social safeguards</a:t>
                      </a:r>
                      <a:endParaRPr lang="en-US" sz="1800" dirty="0">
                        <a:effectLst/>
                        <a:latin typeface="Garamond" pitchFamily="18" charset="0"/>
                      </a:endParaRPr>
                    </a:p>
                  </a:txBody>
                  <a:tcPr marL="114300" marR="11430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67402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761</Words>
  <Application>Microsoft Office PowerPoint</Application>
  <PresentationFormat>Custom</PresentationFormat>
  <Paragraphs>88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Garamond</vt:lpstr>
      <vt:lpstr>Symbol</vt:lpstr>
      <vt:lpstr>Office Theme</vt:lpstr>
      <vt:lpstr>Tourism Development Program</vt:lpstr>
      <vt:lpstr>Presentation outline</vt:lpstr>
      <vt:lpstr>Introduction</vt:lpstr>
      <vt:lpstr>Grant Information</vt:lpstr>
      <vt:lpstr>Grant Information…</vt:lpstr>
      <vt:lpstr>Grant Information…</vt:lpstr>
      <vt:lpstr>Allocation formula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Ministry of Tourism, Wildlife and Antiquities</dc:title>
  <dc:creator>DAVID</dc:creator>
  <cp:lastModifiedBy>Aggrey Karanzi</cp:lastModifiedBy>
  <cp:revision>16</cp:revision>
  <dcterms:created xsi:type="dcterms:W3CDTF">2024-08-06T05:35:37Z</dcterms:created>
  <dcterms:modified xsi:type="dcterms:W3CDTF">2024-09-11T05:36:19Z</dcterms:modified>
</cp:coreProperties>
</file>