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6"/>
  </p:notesMasterIdLst>
  <p:sldIdLst>
    <p:sldId id="258" r:id="rId3"/>
    <p:sldId id="327" r:id="rId4"/>
    <p:sldId id="321" r:id="rId5"/>
    <p:sldId id="322" r:id="rId6"/>
    <p:sldId id="329" r:id="rId7"/>
    <p:sldId id="355" r:id="rId8"/>
    <p:sldId id="330" r:id="rId9"/>
    <p:sldId id="348" r:id="rId10"/>
    <p:sldId id="351" r:id="rId11"/>
    <p:sldId id="357" r:id="rId12"/>
    <p:sldId id="356" r:id="rId13"/>
    <p:sldId id="353" r:id="rId14"/>
    <p:sldId id="334" r:id="rId15"/>
    <p:sldId id="345" r:id="rId16"/>
    <p:sldId id="333" r:id="rId17"/>
    <p:sldId id="350" r:id="rId18"/>
    <p:sldId id="341" r:id="rId19"/>
    <p:sldId id="339" r:id="rId20"/>
    <p:sldId id="337" r:id="rId21"/>
    <p:sldId id="354" r:id="rId22"/>
    <p:sldId id="349" r:id="rId23"/>
    <p:sldId id="352" r:id="rId24"/>
    <p:sldId id="325" r:id="rId2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Apio" initials="SA" lastIdx="1" clrIdx="0">
    <p:extLst>
      <p:ext uri="{19B8F6BF-5375-455C-9EA6-DF929625EA0E}">
        <p15:presenceInfo xmlns:p15="http://schemas.microsoft.com/office/powerpoint/2012/main" userId="S-1-5-21-2491610257-3867012501-2749173998-35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FF00"/>
    <a:srgbClr val="FF66CC"/>
    <a:srgbClr val="00FFFF"/>
    <a:srgbClr val="33CCFF"/>
    <a:srgbClr val="3366FF"/>
    <a:srgbClr val="EEEEEE"/>
    <a:srgbClr val="CACACA"/>
    <a:srgbClr val="560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0055" autoAdjust="0"/>
  </p:normalViewPr>
  <p:slideViewPr>
    <p:cSldViewPr snapToGrid="0">
      <p:cViewPr varScale="1">
        <p:scale>
          <a:sx n="65" d="100"/>
          <a:sy n="65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791331521623053E-2"/>
          <c:y val="0.22739574935267229"/>
          <c:w val="0.93208037546943201"/>
          <c:h val="0.65926156242557166"/>
        </c:manualLayout>
      </c:layout>
      <c:areaChart>
        <c:grouping val="stacked"/>
        <c:varyColors val="0"/>
        <c:ser>
          <c:idx val="2"/>
          <c:order val="2"/>
          <c:tx>
            <c:strRef>
              <c:f>[UGANDA_NPHC2024_AgeQC_27MAY2024.xlsx]ARS_WH_2020!$AX$1</c:f>
              <c:strCache>
                <c:ptCount val="1"/>
                <c:pt idx="0">
                  <c:v>Reliable</c:v>
                </c:pt>
              </c:strCache>
            </c:strRef>
          </c:tx>
          <c:spPr>
            <a:solidFill>
              <a:srgbClr val="00B050">
                <a:alpha val="61961"/>
              </a:srgbClr>
            </a:solidFill>
            <a:ln>
              <a:noFill/>
            </a:ln>
            <a:effectLst/>
          </c:spPr>
          <c:cat>
            <c:numRef>
              <c:f>[1]ARS_WH_2020!$AU$2:$AU$4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  <c:extLst/>
            </c:numRef>
          </c:cat>
          <c:val>
            <c:numRef>
              <c:f>[1]ARS_WH_2020!$AX$2:$AX$4</c:f>
              <c:numCache>
                <c:formatCode>General</c:formatCode>
                <c:ptCount val="2"/>
                <c:pt idx="0">
                  <c:v>19</c:v>
                </c:pt>
                <c:pt idx="1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4AF-4330-91C0-313F5F485215}"/>
            </c:ext>
          </c:extLst>
        </c:ser>
        <c:ser>
          <c:idx val="3"/>
          <c:order val="3"/>
          <c:tx>
            <c:strRef>
              <c:f>[UGANDA_NPHC2024_AgeQC_27MAY2024.xlsx]ARS_WH_2020!$AY$1</c:f>
              <c:strCache>
                <c:ptCount val="1"/>
                <c:pt idx="0">
                  <c:v>Usable</c:v>
                </c:pt>
              </c:strCache>
            </c:strRef>
          </c:tx>
          <c:spPr>
            <a:solidFill>
              <a:srgbClr val="C5E0B4">
                <a:alpha val="63922"/>
              </a:srgbClr>
            </a:solidFill>
            <a:ln>
              <a:noFill/>
            </a:ln>
            <a:effectLst/>
          </c:spPr>
          <c:cat>
            <c:numRef>
              <c:f>[1]ARS_WH_2020!$AU$2:$AU$4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  <c:extLst/>
            </c:numRef>
          </c:cat>
          <c:val>
            <c:numRef>
              <c:f>[1]ARS_WH_2020!$AY$2:$AY$4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4AF-4330-91C0-313F5F485215}"/>
            </c:ext>
          </c:extLst>
        </c:ser>
        <c:ser>
          <c:idx val="4"/>
          <c:order val="4"/>
          <c:tx>
            <c:strRef>
              <c:f>[UGANDA_NPHC2024_AgeQC_27MAY2024.xlsx]ARS_WH_2020!$AZ$1</c:f>
              <c:strCache>
                <c:ptCount val="1"/>
                <c:pt idx="0">
                  <c:v>Deficient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  <a:alpha val="71000"/>
              </a:schemeClr>
            </a:solidFill>
            <a:ln>
              <a:noFill/>
            </a:ln>
            <a:effectLst/>
          </c:spPr>
          <c:cat>
            <c:numRef>
              <c:f>[1]ARS_WH_2020!$AU$2:$AU$4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  <c:extLst/>
            </c:numRef>
          </c:cat>
          <c:val>
            <c:numRef>
              <c:f>[1]ARS_WH_2020!$AZ$2:$AZ$4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4AF-4330-91C0-313F5F485215}"/>
            </c:ext>
          </c:extLst>
        </c:ser>
        <c:ser>
          <c:idx val="5"/>
          <c:order val="5"/>
          <c:tx>
            <c:strRef>
              <c:f>[UGANDA_NPHC2024_AgeQC_27MAY2024.xlsx]ARS_WH_2020!$BA$1</c:f>
              <c:strCache>
                <c:ptCount val="1"/>
                <c:pt idx="0">
                  <c:v>Erroneous</c:v>
                </c:pt>
              </c:strCache>
            </c:strRef>
          </c:tx>
          <c:spPr>
            <a:solidFill>
              <a:srgbClr val="FF0000">
                <a:alpha val="35000"/>
              </a:srgbClr>
            </a:solidFill>
            <a:ln>
              <a:noFill/>
            </a:ln>
            <a:effectLst/>
          </c:spPr>
          <c:cat>
            <c:numRef>
              <c:f>[1]ARS_WH_2020!$AU$2:$AU$4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  <c:extLst/>
            </c:numRef>
          </c:cat>
          <c:val>
            <c:numRef>
              <c:f>[1]ARS_WH_2020!$BA$2:$BA$4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4AF-4330-91C0-313F5F485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02400"/>
        <c:axId val="48805728"/>
      </c:areaChart>
      <c:lineChart>
        <c:grouping val="standard"/>
        <c:varyColors val="0"/>
        <c:ser>
          <c:idx val="0"/>
          <c:order val="0"/>
          <c:tx>
            <c:strRef>
              <c:f>[UGANDA_NPHC2024_AgeQC_27MAY2024.xlsx]ARS_WH_2020!$AV$1</c:f>
              <c:strCache>
                <c:ptCount val="1"/>
                <c:pt idx="0">
                  <c:v>Joint Score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608800430903091E-2"/>
                  <c:y val="-3.437236913663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AF-4330-91C0-313F5F485215}"/>
                </c:ext>
              </c:extLst>
            </c:dLbl>
            <c:dLbl>
              <c:idx val="1"/>
              <c:layout>
                <c:manualLayout>
                  <c:x val="-1.613691869407163E-2"/>
                  <c:y val="-3.6394273203498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AF-4330-91C0-313F5F485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[1]ARS_WH_2020!$AU$2:$AU$4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  <c:extLst/>
            </c:numRef>
          </c:cat>
          <c:val>
            <c:numRef>
              <c:f>[1]ARS_WH_2020!$AV$2:$AV$4</c:f>
              <c:numCache>
                <c:formatCode>0.00</c:formatCode>
                <c:ptCount val="2"/>
                <c:pt idx="0">
                  <c:v>26.794963649162423</c:v>
                </c:pt>
                <c:pt idx="1">
                  <c:v>31.080994196524848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B4AF-4330-91C0-313F5F485215}"/>
            </c:ext>
          </c:extLst>
        </c:ser>
        <c:ser>
          <c:idx val="1"/>
          <c:order val="1"/>
          <c:tx>
            <c:strRef>
              <c:f>[UGANDA_NPHC2024_AgeQC_27MAY2024.xlsx]ARS_WH_2020!$AW$1</c:f>
              <c:strCache>
                <c:ptCount val="1"/>
                <c:pt idx="0">
                  <c:v>Ramachandran Modification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4669926085519663E-3"/>
                  <c:y val="4.043808133722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AF-4330-91C0-313F5F485215}"/>
                </c:ext>
              </c:extLst>
            </c:dLbl>
            <c:dLbl>
              <c:idx val="1"/>
              <c:layout>
                <c:manualLayout>
                  <c:x val="0"/>
                  <c:y val="3.841617727035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AF-4330-91C0-313F5F485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[1]ARS_WH_2020!$AU$2:$AU$4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  <c:extLst/>
            </c:numRef>
          </c:cat>
          <c:val>
            <c:numRef>
              <c:f>[1]ARS_WH_2020!$AW$2:$AW$4</c:f>
              <c:numCache>
                <c:formatCode>0.00</c:formatCode>
                <c:ptCount val="2"/>
                <c:pt idx="0">
                  <c:v>19.270306003375751</c:v>
                </c:pt>
                <c:pt idx="1">
                  <c:v>23.556996749133813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B4AF-4330-91C0-313F5F485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02400"/>
        <c:axId val="48805728"/>
      </c:lineChart>
      <c:catAx>
        <c:axId val="4880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5728"/>
        <c:crosses val="autoZero"/>
        <c:auto val="1"/>
        <c:lblAlgn val="ctr"/>
        <c:lblOffset val="100"/>
        <c:noMultiLvlLbl val="0"/>
      </c:catAx>
      <c:valAx>
        <c:axId val="488057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387808987795818E-2"/>
          <c:y val="3.153105588538397E-2"/>
          <c:w val="0.89999991161834325"/>
          <c:h val="0.15842856475470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34463923497104E-2"/>
          <c:y val="3.8159878376917061E-2"/>
          <c:w val="0.84262711305748683"/>
          <c:h val="0.8827841981606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[UGANDA_NPHC2024_AgeQC_27MAY2024.xlsx]Inputs!$I$1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[UGANDA_NPHC2024_AgeQC_27MAY2024.xlsx]Myers_2020!$P$5:$P$14</c:f>
              <c:strCache>
                <c:ptCount val="10"/>
                <c:pt idx="0">
                  <c:v>Zero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</c:v>
                </c:pt>
                <c:pt idx="6">
                  <c:v>Six</c:v>
                </c:pt>
                <c:pt idx="7">
                  <c:v>Seven</c:v>
                </c:pt>
                <c:pt idx="8">
                  <c:v>Eight</c:v>
                </c:pt>
                <c:pt idx="9">
                  <c:v>Nine</c:v>
                </c:pt>
              </c:strCache>
            </c:strRef>
          </c:cat>
          <c:val>
            <c:numRef>
              <c:f>[UGANDA_NPHC2024_AgeQC_27MAY2024.xlsx]Myers_2020!$W$5:$W$14</c:f>
              <c:numCache>
                <c:formatCode>0.00</c:formatCode>
                <c:ptCount val="10"/>
                <c:pt idx="0">
                  <c:v>0.85497591827411767</c:v>
                </c:pt>
                <c:pt idx="1">
                  <c:v>-0.64779483268618598</c:v>
                </c:pt>
                <c:pt idx="2">
                  <c:v>-0.62437110104633753</c:v>
                </c:pt>
                <c:pt idx="3">
                  <c:v>-0.34525578715750171</c:v>
                </c:pt>
                <c:pt idx="4">
                  <c:v>1.6383696097845899</c:v>
                </c:pt>
                <c:pt idx="5">
                  <c:v>0.3656242285975857</c:v>
                </c:pt>
                <c:pt idx="6">
                  <c:v>-0.55730053786522404</c:v>
                </c:pt>
                <c:pt idx="7">
                  <c:v>-0.38166152416377841</c:v>
                </c:pt>
                <c:pt idx="8">
                  <c:v>5.6309373327657397E-2</c:v>
                </c:pt>
                <c:pt idx="9">
                  <c:v>-0.35889534706492121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4-496E-9AF5-63F1E4CF948E}"/>
            </c:ext>
          </c:extLst>
        </c:ser>
        <c:ser>
          <c:idx val="1"/>
          <c:order val="1"/>
          <c:tx>
            <c:strRef>
              <c:f>[UGANDA_NPHC2024_AgeQC_27MAY2024.xlsx]Inputs!$E$1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[UGANDA_NPHC2024_AgeQC_27MAY2024.xlsx]Myers_2020!$P$5:$P$14</c:f>
              <c:strCache>
                <c:ptCount val="10"/>
                <c:pt idx="0">
                  <c:v>Zero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</c:v>
                </c:pt>
                <c:pt idx="6">
                  <c:v>Six</c:v>
                </c:pt>
                <c:pt idx="7">
                  <c:v>Seven</c:v>
                </c:pt>
                <c:pt idx="8">
                  <c:v>Eight</c:v>
                </c:pt>
                <c:pt idx="9">
                  <c:v>Nine</c:v>
                </c:pt>
              </c:strCache>
              <c:extLst xmlns:c15="http://schemas.microsoft.com/office/drawing/2012/chart"/>
            </c:strRef>
          </c:cat>
          <c:val>
            <c:numRef>
              <c:f>[UGANDA_NPHC2024_AgeQC_27MAY2024.xlsx]Myers_2010!$M$3:$M$12</c:f>
              <c:numCache>
                <c:formatCode>0.00</c:formatCode>
                <c:ptCount val="10"/>
                <c:pt idx="0">
                  <c:v>3.9073076856602142</c:v>
                </c:pt>
                <c:pt idx="1">
                  <c:v>-2.1560770477748381</c:v>
                </c:pt>
                <c:pt idx="2">
                  <c:v>0.68628660366973548</c:v>
                </c:pt>
                <c:pt idx="3">
                  <c:v>-1.6970504982164591</c:v>
                </c:pt>
                <c:pt idx="4">
                  <c:v>0.53012853356493927</c:v>
                </c:pt>
                <c:pt idx="5">
                  <c:v>1.106290254399239</c:v>
                </c:pt>
                <c:pt idx="6">
                  <c:v>-0.62965546710037934</c:v>
                </c:pt>
                <c:pt idx="7">
                  <c:v>-1.1730808264106258</c:v>
                </c:pt>
                <c:pt idx="8">
                  <c:v>0.96932362077695089</c:v>
                </c:pt>
                <c:pt idx="9">
                  <c:v>-1.5434728585687765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6184-496E-9AF5-63F1E4CF9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1"/>
        <c:axId val="1792666991"/>
        <c:axId val="205924991"/>
        <c:extLst/>
      </c:barChart>
      <c:catAx>
        <c:axId val="1792666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24991"/>
        <c:crosses val="autoZero"/>
        <c:auto val="1"/>
        <c:lblAlgn val="ctr"/>
        <c:lblOffset val="100"/>
        <c:noMultiLvlLbl val="0"/>
      </c:catAx>
      <c:valAx>
        <c:axId val="20592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66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588810909505881"/>
          <c:y val="0.41754490228063185"/>
          <c:w val="7.2983472174673825E-2"/>
          <c:h val="0.21895472151324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7A-4DF9-B3F4-EE749362C1AC}"/>
              </c:ext>
            </c:extLst>
          </c:dPt>
          <c:dPt>
            <c:idx val="1"/>
            <c:invertIfNegative val="0"/>
            <c:bubble3D val="0"/>
            <c:spPr>
              <a:solidFill>
                <a:srgbClr val="33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A-4DF9-B3F4-EE749362C1AC}"/>
              </c:ext>
            </c:extLst>
          </c:dPt>
          <c:dPt>
            <c:idx val="2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87A-4DF9-B3F4-EE749362C1AC}"/>
              </c:ext>
            </c:extLst>
          </c:dPt>
          <c:dPt>
            <c:idx val="3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9-4509-AAC9-50FF2A5FA7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Sheet2!$C$4:$C$7</c:f>
              <c:numCache>
                <c:formatCode>General</c:formatCode>
                <c:ptCount val="4"/>
                <c:pt idx="0">
                  <c:v>1991</c:v>
                </c:pt>
                <c:pt idx="1">
                  <c:v>2002</c:v>
                </c:pt>
                <c:pt idx="2">
                  <c:v>2014</c:v>
                </c:pt>
                <c:pt idx="3">
                  <c:v>2024</c:v>
                </c:pt>
              </c:numCache>
            </c:numRef>
          </c:cat>
          <c:val>
            <c:numRef>
              <c:f>Sheet2!$D$4:$D$7</c:f>
              <c:numCache>
                <c:formatCode>General</c:formatCode>
                <c:ptCount val="4"/>
                <c:pt idx="0">
                  <c:v>4.8</c:v>
                </c:pt>
                <c:pt idx="1">
                  <c:v>4.7</c:v>
                </c:pt>
                <c:pt idx="2">
                  <c:v>4.7</c:v>
                </c:pt>
                <c:pt idx="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9-4509-AAC9-50FF2A5FA7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1027640"/>
        <c:axId val="581116696"/>
      </c:barChart>
      <c:catAx>
        <c:axId val="621027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/>
                  <a:t>Census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81116696"/>
        <c:crosses val="autoZero"/>
        <c:auto val="1"/>
        <c:lblAlgn val="ctr"/>
        <c:lblOffset val="100"/>
        <c:noMultiLvlLbl val="0"/>
      </c:catAx>
      <c:valAx>
        <c:axId val="581116696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2102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FF"/>
      </a:solidFill>
    </a:ln>
    <a:effectLst/>
  </c:spPr>
  <c:txPr>
    <a:bodyPr/>
    <a:lstStyle/>
    <a:p>
      <a:pPr>
        <a:defRPr sz="22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PowerPoint]Sheet1'!$D$3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1-45A7-9DA5-818CDC0B9D11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A1-45A7-9DA5-818CDC0B9D11}"/>
              </c:ext>
            </c:extLst>
          </c:dPt>
          <c:dPt>
            <c:idx val="10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AA1-45A7-9DA5-818CDC0B9D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PowerPoint]Sheet1'!$C$4:$C$14</c:f>
              <c:numCache>
                <c:formatCode>General</c:formatCode>
                <c:ptCount val="11"/>
                <c:pt idx="0">
                  <c:v>1911</c:v>
                </c:pt>
                <c:pt idx="1">
                  <c:v>1921</c:v>
                </c:pt>
                <c:pt idx="2">
                  <c:v>1931</c:v>
                </c:pt>
                <c:pt idx="3">
                  <c:v>1948</c:v>
                </c:pt>
                <c:pt idx="4">
                  <c:v>1959</c:v>
                </c:pt>
                <c:pt idx="5">
                  <c:v>1969</c:v>
                </c:pt>
                <c:pt idx="6">
                  <c:v>1980</c:v>
                </c:pt>
                <c:pt idx="7">
                  <c:v>1991</c:v>
                </c:pt>
                <c:pt idx="8">
                  <c:v>2002</c:v>
                </c:pt>
                <c:pt idx="9">
                  <c:v>2014</c:v>
                </c:pt>
                <c:pt idx="10">
                  <c:v>2024</c:v>
                </c:pt>
              </c:numCache>
            </c:numRef>
          </c:cat>
          <c:val>
            <c:numRef>
              <c:f>'[Chart in Microsoft PowerPoint]Sheet1'!$D$4:$D$14</c:f>
              <c:numCache>
                <c:formatCode>0.0</c:formatCode>
                <c:ptCount val="11"/>
                <c:pt idx="0">
                  <c:v>2.4663249999999999</c:v>
                </c:pt>
                <c:pt idx="1">
                  <c:v>2.8546079999999998</c:v>
                </c:pt>
                <c:pt idx="2">
                  <c:v>3.542281</c:v>
                </c:pt>
                <c:pt idx="3">
                  <c:v>4.95852</c:v>
                </c:pt>
                <c:pt idx="4">
                  <c:v>6.5366160000000004</c:v>
                </c:pt>
                <c:pt idx="5">
                  <c:v>9.5350509999999993</c:v>
                </c:pt>
                <c:pt idx="6">
                  <c:v>12.636179</c:v>
                </c:pt>
                <c:pt idx="7">
                  <c:v>16.671704999999999</c:v>
                </c:pt>
                <c:pt idx="8">
                  <c:v>24.227297</c:v>
                </c:pt>
                <c:pt idx="9">
                  <c:v>34.634650000000001</c:v>
                </c:pt>
                <c:pt idx="10">
                  <c:v>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A1-45A7-9DA5-818CDC0B9D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421571800"/>
        <c:axId val="545344672"/>
      </c:barChart>
      <c:catAx>
        <c:axId val="42157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45344672"/>
        <c:crosses val="autoZero"/>
        <c:auto val="1"/>
        <c:lblAlgn val="ctr"/>
        <c:lblOffset val="100"/>
        <c:noMultiLvlLbl val="0"/>
      </c:catAx>
      <c:valAx>
        <c:axId val="545344672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2157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FF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3735802293499"/>
          <c:y val="4.7194094128854565E-2"/>
          <c:w val="0.86288815569089183"/>
          <c:h val="0.71524131948015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Sheet3!$I$3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793119482605556E-3"/>
                  <c:y val="-9.39048691630739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05-4F9E-9CF9-6CCBF90FCB52}"/>
                </c:ext>
              </c:extLst>
            </c:dLbl>
            <c:dLbl>
              <c:idx val="1"/>
              <c:layout>
                <c:manualLayout>
                  <c:x val="-2.4317247793042224E-3"/>
                  <c:y val="2.3049643244760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5-4F9E-9CF9-6CCBF90FCB52}"/>
                </c:ext>
              </c:extLst>
            </c:dLbl>
            <c:dLbl>
              <c:idx val="2"/>
              <c:layout>
                <c:manualLayout>
                  <c:x val="-1.2158623896521112E-3"/>
                  <c:y val="2.3049643244760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05-4F9E-9CF9-6CCBF90FCB52}"/>
                </c:ext>
              </c:extLst>
            </c:dLbl>
            <c:dLbl>
              <c:idx val="3"/>
              <c:layout>
                <c:manualLayout>
                  <c:x val="-7.2951743379126672E-3"/>
                  <c:y val="1.024428588656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05-4F9E-9CF9-6CCBF90FCB52}"/>
                </c:ext>
              </c:extLst>
            </c:dLbl>
            <c:dLbl>
              <c:idx val="6"/>
              <c:layout>
                <c:manualLayout>
                  <c:x val="-8.9162211898341124E-17"/>
                  <c:y val="1.2805357358200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05-4F9E-9CF9-6CCBF90FCB52}"/>
                </c:ext>
              </c:extLst>
            </c:dLbl>
            <c:dLbl>
              <c:idx val="7"/>
              <c:layout>
                <c:manualLayout>
                  <c:x val="-1.2158623896522003E-3"/>
                  <c:y val="1.7927500301480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5-4F9E-9CF9-6CCBF90FCB52}"/>
                </c:ext>
              </c:extLst>
            </c:dLbl>
            <c:dLbl>
              <c:idx val="8"/>
              <c:layout>
                <c:manualLayout>
                  <c:x val="-1.094276150686908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05-4F9E-9CF9-6CCBF90FCB52}"/>
                </c:ext>
              </c:extLst>
            </c:dLbl>
            <c:dLbl>
              <c:idx val="9"/>
              <c:layout>
                <c:manualLayout>
                  <c:x val="-1.5806211065477443E-2"/>
                  <c:y val="2.5610714716400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05-4F9E-9CF9-6CCBF90FCB52}"/>
                </c:ext>
              </c:extLst>
            </c:dLbl>
            <c:dLbl>
              <c:idx val="10"/>
              <c:layout>
                <c:manualLayout>
                  <c:x val="-1.215862389652129E-2"/>
                  <c:y val="1.280535735820032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22.5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E05-4F9E-9CF9-6CCBF90FC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Sheet3!$H$4:$H$14</c:f>
              <c:numCache>
                <c:formatCode>0</c:formatCode>
                <c:ptCount val="11"/>
                <c:pt idx="0">
                  <c:v>1911</c:v>
                </c:pt>
                <c:pt idx="1">
                  <c:v>1921</c:v>
                </c:pt>
                <c:pt idx="2">
                  <c:v>1931</c:v>
                </c:pt>
                <c:pt idx="3">
                  <c:v>1948</c:v>
                </c:pt>
                <c:pt idx="4">
                  <c:v>1959</c:v>
                </c:pt>
                <c:pt idx="5">
                  <c:v>1969</c:v>
                </c:pt>
                <c:pt idx="6">
                  <c:v>1980</c:v>
                </c:pt>
                <c:pt idx="7">
                  <c:v>1991</c:v>
                </c:pt>
                <c:pt idx="8">
                  <c:v>2002</c:v>
                </c:pt>
                <c:pt idx="9">
                  <c:v>2014</c:v>
                </c:pt>
                <c:pt idx="10">
                  <c:v>2024</c:v>
                </c:pt>
              </c:numCache>
            </c:numRef>
          </c:cat>
          <c:val>
            <c:numRef>
              <c:f>Sheet3!$I$4:$I$14</c:f>
              <c:numCache>
                <c:formatCode>0.0</c:formatCode>
                <c:ptCount val="11"/>
                <c:pt idx="0">
                  <c:v>1.116903</c:v>
                </c:pt>
                <c:pt idx="1">
                  <c:v>1.3202860000000001</c:v>
                </c:pt>
                <c:pt idx="2">
                  <c:v>1.7074370000000001</c:v>
                </c:pt>
                <c:pt idx="3">
                  <c:v>2.4813939999999999</c:v>
                </c:pt>
                <c:pt idx="4">
                  <c:v>3.2369020000000002</c:v>
                </c:pt>
                <c:pt idx="5">
                  <c:v>4.8124469999999997</c:v>
                </c:pt>
                <c:pt idx="6">
                  <c:v>6.2598370000000001</c:v>
                </c:pt>
                <c:pt idx="7">
                  <c:v>8.1857469999999992</c:v>
                </c:pt>
                <c:pt idx="8">
                  <c:v>11.824273</c:v>
                </c:pt>
                <c:pt idx="9">
                  <c:v>17.060832000000001</c:v>
                </c:pt>
                <c:pt idx="10">
                  <c:v>21.943657000000002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05-4F9E-9CF9-6CCBF90FCB52}"/>
            </c:ext>
          </c:extLst>
        </c:ser>
        <c:ser>
          <c:idx val="1"/>
          <c:order val="1"/>
          <c:tx>
            <c:strRef>
              <c:f>Sheet3!$J$3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4317247793041331E-3"/>
                  <c:y val="1.0244285886560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05-4F9E-9CF9-6CCBF90FCB52}"/>
                </c:ext>
              </c:extLst>
            </c:dLbl>
            <c:dLbl>
              <c:idx val="5"/>
              <c:layout>
                <c:manualLayout>
                  <c:x val="6.0793119482605556E-3"/>
                  <c:y val="1.0244285886560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05-4F9E-9CF9-6CCBF90FCB52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/>
                      <a:t>23.4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163-4C92-9351-B4112CE32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Sheet3!$H$4:$H$14</c:f>
              <c:numCache>
                <c:formatCode>0</c:formatCode>
                <c:ptCount val="11"/>
                <c:pt idx="0">
                  <c:v>1911</c:v>
                </c:pt>
                <c:pt idx="1">
                  <c:v>1921</c:v>
                </c:pt>
                <c:pt idx="2">
                  <c:v>1931</c:v>
                </c:pt>
                <c:pt idx="3">
                  <c:v>1948</c:v>
                </c:pt>
                <c:pt idx="4">
                  <c:v>1959</c:v>
                </c:pt>
                <c:pt idx="5">
                  <c:v>1969</c:v>
                </c:pt>
                <c:pt idx="6">
                  <c:v>1980</c:v>
                </c:pt>
                <c:pt idx="7">
                  <c:v>1991</c:v>
                </c:pt>
                <c:pt idx="8">
                  <c:v>2002</c:v>
                </c:pt>
                <c:pt idx="9">
                  <c:v>2014</c:v>
                </c:pt>
                <c:pt idx="10">
                  <c:v>2024</c:v>
                </c:pt>
              </c:numCache>
            </c:numRef>
          </c:cat>
          <c:val>
            <c:numRef>
              <c:f>Sheet3!$J$4:$J$14</c:f>
              <c:numCache>
                <c:formatCode>0.0</c:formatCode>
                <c:ptCount val="11"/>
                <c:pt idx="0">
                  <c:v>1.3494219999999999</c:v>
                </c:pt>
                <c:pt idx="1">
                  <c:v>1.534322</c:v>
                </c:pt>
                <c:pt idx="2">
                  <c:v>1.8348439999999999</c:v>
                </c:pt>
                <c:pt idx="3">
                  <c:v>2.4771260000000002</c:v>
                </c:pt>
                <c:pt idx="4">
                  <c:v>3.212656</c:v>
                </c:pt>
                <c:pt idx="5">
                  <c:v>4.7226039999999996</c:v>
                </c:pt>
                <c:pt idx="6">
                  <c:v>6.3763420000000002</c:v>
                </c:pt>
                <c:pt idx="7">
                  <c:v>8.4855579999999993</c:v>
                </c:pt>
                <c:pt idx="8">
                  <c:v>12.403024</c:v>
                </c:pt>
                <c:pt idx="9">
                  <c:v>17.573817999999999</c:v>
                </c:pt>
                <c:pt idx="10">
                  <c:v>22.456643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05-4F9E-9CF9-6CCBF90FCB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3"/>
        <c:axId val="547365016"/>
        <c:axId val="547361416"/>
      </c:barChart>
      <c:catAx>
        <c:axId val="547365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/>
                  <a:t>Census Years</a:t>
                </a:r>
              </a:p>
            </c:rich>
          </c:tx>
          <c:layout>
            <c:manualLayout>
              <c:xMode val="edge"/>
              <c:yMode val="edge"/>
              <c:x val="0.4659462315015393"/>
              <c:y val="0.883621080804426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47361416"/>
        <c:crosses val="autoZero"/>
        <c:auto val="1"/>
        <c:lblAlgn val="ctr"/>
        <c:lblOffset val="100"/>
        <c:noMultiLvlLbl val="0"/>
      </c:catAx>
      <c:valAx>
        <c:axId val="547361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/>
                  <a:t>Population ‘Millions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4736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62640469930961"/>
          <c:y val="0.88388202777169445"/>
          <c:w val="0.18273691625854258"/>
          <c:h val="7.107033831552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00FF"/>
      </a:solidFill>
    </a:ln>
    <a:effectLst/>
  </c:spPr>
  <c:txPr>
    <a:bodyPr/>
    <a:lstStyle/>
    <a:p>
      <a:pPr>
        <a:defRPr sz="14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78695280771728"/>
          <c:y val="2.9569892473118281E-2"/>
          <c:w val="0.72596868869985076"/>
          <c:h val="0.903086952840572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Pyramid!$E$644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cat>
            <c:strRef>
              <c:f>Pyramid!$D$645:$D$661</c:f>
              <c:strCache>
                <c:ptCount val="17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Pyramid!$E$645:$E$661</c:f>
              <c:numCache>
                <c:formatCode>0.00</c:formatCode>
                <c:ptCount val="17"/>
                <c:pt idx="0">
                  <c:v>7.840939138277994</c:v>
                </c:pt>
                <c:pt idx="1">
                  <c:v>7.2183251977150515</c:v>
                </c:pt>
                <c:pt idx="2">
                  <c:v>6.6855511584771241</c:v>
                </c:pt>
                <c:pt idx="3">
                  <c:v>5.6086762164121922</c:v>
                </c:pt>
                <c:pt idx="4">
                  <c:v>4.9724147440714441</c:v>
                </c:pt>
                <c:pt idx="5">
                  <c:v>4.0682728389996603</c:v>
                </c:pt>
                <c:pt idx="6">
                  <c:v>3.1561239755806492</c:v>
                </c:pt>
                <c:pt idx="7">
                  <c:v>2.6457990267387563</c:v>
                </c:pt>
                <c:pt idx="8">
                  <c:v>2.1101034708880011</c:v>
                </c:pt>
                <c:pt idx="9">
                  <c:v>1.6114210487565419</c:v>
                </c:pt>
                <c:pt idx="10">
                  <c:v>1.3757817941447146</c:v>
                </c:pt>
                <c:pt idx="11">
                  <c:v>0.9232950370834504</c:v>
                </c:pt>
                <c:pt idx="12">
                  <c:v>0.90429864813893945</c:v>
                </c:pt>
                <c:pt idx="13">
                  <c:v>0.52320618118026929</c:v>
                </c:pt>
                <c:pt idx="14">
                  <c:v>0.47048826292674223</c:v>
                </c:pt>
                <c:pt idx="15">
                  <c:v>0.29437654204156016</c:v>
                </c:pt>
                <c:pt idx="16">
                  <c:v>0.61938546877693346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4-4C22-808E-F032C633F60A}"/>
            </c:ext>
          </c:extLst>
        </c:ser>
        <c:ser>
          <c:idx val="1"/>
          <c:order val="1"/>
          <c:tx>
            <c:strRef>
              <c:f>Pyramid!$F$644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Pyramid!$D$645:$D$661</c:f>
              <c:strCache>
                <c:ptCount val="17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Pyramid!$F$645:$F$661</c:f>
              <c:numCache>
                <c:formatCode>0.0</c:formatCode>
                <c:ptCount val="17"/>
                <c:pt idx="0">
                  <c:v>-7.9878095691903734</c:v>
                </c:pt>
                <c:pt idx="1">
                  <c:v>-7.272153379360935</c:v>
                </c:pt>
                <c:pt idx="2">
                  <c:v>-6.6502034198463633</c:v>
                </c:pt>
                <c:pt idx="3">
                  <c:v>-5.2573083305500559</c:v>
                </c:pt>
                <c:pt idx="4">
                  <c:v>-4.2720388263026887</c:v>
                </c:pt>
                <c:pt idx="5">
                  <c:v>-3.7714210626892593</c:v>
                </c:pt>
                <c:pt idx="6">
                  <c:v>-3.0194026582666318</c:v>
                </c:pt>
                <c:pt idx="7">
                  <c:v>-2.5399865714731189</c:v>
                </c:pt>
                <c:pt idx="8">
                  <c:v>-2.0823643019754456</c:v>
                </c:pt>
                <c:pt idx="9">
                  <c:v>-1.589666417227491</c:v>
                </c:pt>
                <c:pt idx="10">
                  <c:v>-1.4138094038264377</c:v>
                </c:pt>
                <c:pt idx="11">
                  <c:v>-0.9122598897582469</c:v>
                </c:pt>
                <c:pt idx="12">
                  <c:v>-0.78662379047144093</c:v>
                </c:pt>
                <c:pt idx="13">
                  <c:v>-0.45669487301699885</c:v>
                </c:pt>
                <c:pt idx="14">
                  <c:v>-0.34990712755572295</c:v>
                </c:pt>
                <c:pt idx="15">
                  <c:v>-0.21535626632440946</c:v>
                </c:pt>
                <c:pt idx="16">
                  <c:v>-0.39453536195435618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4-4C22-808E-F032C633F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575630280"/>
        <c:axId val="1"/>
      </c:barChart>
      <c:catAx>
        <c:axId val="5756302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group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0.00;[Black]0.0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75630280"/>
        <c:crossesAt val="1"/>
        <c:crossBetween val="between"/>
        <c:dispUnits>
          <c:builtInUnit val="hundreds"/>
        </c:dispUnits>
      </c:valAx>
    </c:plotArea>
    <c:legend>
      <c:legendPos val="r"/>
      <c:layout>
        <c:manualLayout>
          <c:xMode val="edge"/>
          <c:yMode val="edge"/>
          <c:x val="0.73806114293546743"/>
          <c:y val="0.39213871431279024"/>
          <c:w val="0.20518223020530918"/>
          <c:h val="0.10881554699279611"/>
        </c:manualLayout>
      </c:layout>
      <c:overlay val="0"/>
    </c:legend>
    <c:plotVisOnly val="1"/>
    <c:dispBlanksAs val="gap"/>
    <c:showDLblsOverMax val="0"/>
  </c:chart>
  <c:spPr>
    <a:noFill/>
    <a:ln>
      <a:solidFill>
        <a:srgbClr val="0000FF"/>
      </a:solidFill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ptos" panose="020B0004020202020204" pitchFamily="34" charset="0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A3-42E4-86E0-FD756E4203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Sheet1!$E$3:$E$16</c:f>
              <c:strCache>
                <c:ptCount val="14"/>
                <c:pt idx="0">
                  <c:v> BUNYORO </c:v>
                </c:pt>
                <c:pt idx="1">
                  <c:v> ACHOLI </c:v>
                </c:pt>
                <c:pt idx="2">
                  <c:v> BUGANDA </c:v>
                </c:pt>
                <c:pt idx="3">
                  <c:v> LANGO </c:v>
                </c:pt>
                <c:pt idx="4">
                  <c:v> TESO </c:v>
                </c:pt>
                <c:pt idx="5">
                  <c:v> KARAMOJA </c:v>
                </c:pt>
                <c:pt idx="6">
                  <c:v> WESTNILE </c:v>
                </c:pt>
                <c:pt idx="7">
                  <c:v> BUKEDI </c:v>
                </c:pt>
                <c:pt idx="8">
                  <c:v> ANKOLE </c:v>
                </c:pt>
                <c:pt idx="9">
                  <c:v> BUSOGA </c:v>
                </c:pt>
                <c:pt idx="10">
                  <c:v> KAMPALA </c:v>
                </c:pt>
                <c:pt idx="11">
                  <c:v> ELGON </c:v>
                </c:pt>
                <c:pt idx="12">
                  <c:v> TOORO </c:v>
                </c:pt>
                <c:pt idx="13">
                  <c:v> KIGEZI </c:v>
                </c:pt>
              </c:strCache>
            </c:strRef>
          </c:cat>
          <c:val>
            <c:numRef>
              <c:f>Sheet1!$F$3:$F$16</c:f>
              <c:numCache>
                <c:formatCode>0.0</c:formatCode>
                <c:ptCount val="14"/>
                <c:pt idx="0">
                  <c:v>2.7921230000000001</c:v>
                </c:pt>
                <c:pt idx="1">
                  <c:v>2.0471180000000002</c:v>
                </c:pt>
                <c:pt idx="2">
                  <c:v>11.113592000000001</c:v>
                </c:pt>
                <c:pt idx="3">
                  <c:v>2.5675180000000002</c:v>
                </c:pt>
                <c:pt idx="4">
                  <c:v>2.4623439999999999</c:v>
                </c:pt>
                <c:pt idx="5">
                  <c:v>1.4528380000000001</c:v>
                </c:pt>
                <c:pt idx="6">
                  <c:v>3.8990840000000002</c:v>
                </c:pt>
                <c:pt idx="7">
                  <c:v>2.376744</c:v>
                </c:pt>
                <c:pt idx="8">
                  <c:v>3.6007470000000001</c:v>
                </c:pt>
                <c:pt idx="9">
                  <c:v>4.3723489999999998</c:v>
                </c:pt>
                <c:pt idx="10">
                  <c:v>1.875834</c:v>
                </c:pt>
                <c:pt idx="11">
                  <c:v>2.216221</c:v>
                </c:pt>
                <c:pt idx="12">
                  <c:v>3.3788399999999998</c:v>
                </c:pt>
                <c:pt idx="13">
                  <c:v>1.7796940000000001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3-42E4-86E0-FD756E4203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7"/>
        <c:axId val="621029800"/>
        <c:axId val="621026560"/>
      </c:barChart>
      <c:catAx>
        <c:axId val="62102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21026560"/>
        <c:crosses val="autoZero"/>
        <c:auto val="1"/>
        <c:lblAlgn val="ctr"/>
        <c:lblOffset val="100"/>
        <c:noMultiLvlLbl val="0"/>
      </c:catAx>
      <c:valAx>
        <c:axId val="62102656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2102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FF"/>
      </a:solidFill>
    </a:ln>
    <a:effectLst/>
  </c:spPr>
  <c:txPr>
    <a:bodyPr/>
    <a:lstStyle/>
    <a:p>
      <a:pPr>
        <a:defRPr sz="14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ED-404E-845F-C368424C8D3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ED-404E-845F-C368424C8D3C}"/>
              </c:ext>
            </c:extLst>
          </c:dPt>
          <c:dPt>
            <c:idx val="9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C1-412E-B3D5-5CE7C12C2156}"/>
              </c:ext>
            </c:extLst>
          </c:dPt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6C1-412E-B3D5-5CE7C12C2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Sheet1!$C$4:$C$13</c:f>
              <c:strCache>
                <c:ptCount val="10"/>
                <c:pt idx="0">
                  <c:v>1911-1921</c:v>
                </c:pt>
                <c:pt idx="1">
                  <c:v>1921-1931</c:v>
                </c:pt>
                <c:pt idx="2">
                  <c:v>1931-1948</c:v>
                </c:pt>
                <c:pt idx="3">
                  <c:v>1948-1959</c:v>
                </c:pt>
                <c:pt idx="4">
                  <c:v>1959-1969</c:v>
                </c:pt>
                <c:pt idx="5">
                  <c:v>1969-1980</c:v>
                </c:pt>
                <c:pt idx="6">
                  <c:v>1980-1991</c:v>
                </c:pt>
                <c:pt idx="7">
                  <c:v>1991-2002</c:v>
                </c:pt>
                <c:pt idx="8">
                  <c:v>2002-2014</c:v>
                </c:pt>
                <c:pt idx="9">
                  <c:v>2014-2024</c:v>
                </c:pt>
              </c:strCache>
            </c:strRef>
          </c:cat>
          <c:val>
            <c:numRef>
              <c:f>Sheet1!$D$4:$D$13</c:f>
              <c:numCache>
                <c:formatCode>0.0</c:formatCode>
                <c:ptCount val="10"/>
                <c:pt idx="0">
                  <c:v>1.5</c:v>
                </c:pt>
                <c:pt idx="1">
                  <c:v>2.2000000000000002</c:v>
                </c:pt>
                <c:pt idx="2">
                  <c:v>2</c:v>
                </c:pt>
                <c:pt idx="3">
                  <c:v>2.5</c:v>
                </c:pt>
                <c:pt idx="4">
                  <c:v>3.9</c:v>
                </c:pt>
                <c:pt idx="5">
                  <c:v>2.7</c:v>
                </c:pt>
                <c:pt idx="6">
                  <c:v>2.5</c:v>
                </c:pt>
                <c:pt idx="7">
                  <c:v>3.2</c:v>
                </c:pt>
                <c:pt idx="8">
                  <c:v>3</c:v>
                </c:pt>
                <c:pt idx="9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C1-412E-B3D5-5CE7C12C21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421571800"/>
        <c:axId val="545344672"/>
      </c:barChart>
      <c:catAx>
        <c:axId val="421571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/>
                  <a:t>Census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45344672"/>
        <c:crosses val="autoZero"/>
        <c:auto val="1"/>
        <c:lblAlgn val="ctr"/>
        <c:lblOffset val="100"/>
        <c:noMultiLvlLbl val="0"/>
      </c:catAx>
      <c:valAx>
        <c:axId val="545344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GB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2157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00FF"/>
      </a:solidFill>
    </a:ln>
    <a:effectLst/>
  </c:spPr>
  <c:txPr>
    <a:bodyPr/>
    <a:lstStyle/>
    <a:p>
      <a:pPr>
        <a:defRPr sz="1400" b="1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BFB0F-C163-438A-BCB4-8399124E0294}" type="datetimeFigureOut">
              <a:rPr lang="en-UG" smtClean="0"/>
              <a:t>06/27/2024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69C88-02D3-4DFE-BB8D-99E1F307A9E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3960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venue and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69C88-02D3-4DFE-BB8D-99E1F307A9E3}" type="slidenum">
              <a:rPr lang="en-UG" smtClean="0"/>
              <a:t>1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8042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Confirm across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69C88-02D3-4DFE-BB8D-99E1F307A9E3}" type="slidenum">
              <a:rPr lang="en-UG" smtClean="0"/>
              <a:t>3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628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REVISE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69C88-02D3-4DFE-BB8D-99E1F307A9E3}" type="slidenum">
              <a:rPr lang="en-UG" smtClean="0"/>
              <a:t>14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5629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69C88-02D3-4DFE-BB8D-99E1F307A9E3}" type="slidenum">
              <a:rPr lang="en-UG" smtClean="0"/>
              <a:t>15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369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69C88-02D3-4DFE-BB8D-99E1F307A9E3}" type="slidenum">
              <a:rPr lang="en-UG" smtClean="0"/>
              <a:t>17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4851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69C88-02D3-4DFE-BB8D-99E1F307A9E3}" type="slidenum">
              <a:rPr lang="en-UG" smtClean="0"/>
              <a:t>19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44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69C88-02D3-4DFE-BB8D-99E1F307A9E3}" type="slidenum">
              <a:rPr lang="en-UG" smtClean="0"/>
              <a:t>20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1988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7B11B52-75A6-B02A-9883-0EED71461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2821" y="6364134"/>
            <a:ext cx="430696" cy="49386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0800000" sx="95000" sy="9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G" b="1" smtClean="0">
                <a:solidFill>
                  <a:schemeClr val="lt1"/>
                </a:solidFill>
                <a:latin typeface="Aptos" panose="020B0004020202020204" pitchFamily="34" charset="0"/>
              </a:defRPr>
            </a:lvl1pPr>
          </a:lstStyle>
          <a:p>
            <a:pPr algn="ctr"/>
            <a:fld id="{0BF7E114-68EF-4473-976E-EB65663E87A6}" type="slidenum">
              <a:rPr lang="en-UG" smtClean="0"/>
              <a:pPr algn="ctr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3412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04F30-9DE6-DCC6-B747-8A9B2DF9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949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E767D24-C0A0-24B8-CD79-7742A8DDD4E3}"/>
              </a:ext>
            </a:extLst>
          </p:cNvPr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G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EE358-2ACE-5F40-BA52-102055BD6D8E}"/>
              </a:ext>
            </a:extLst>
          </p:cNvPr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  <a:endParaRPr lang="en-UG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CFD533-80F1-C69A-CFE1-61AC4B3E8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683"/>
          <a:stretch/>
        </p:blipFill>
        <p:spPr>
          <a:xfrm>
            <a:off x="0" y="675861"/>
            <a:ext cx="4512365" cy="5565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FC677E-4559-581A-5D27-966CF0A7B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2365" y="675861"/>
            <a:ext cx="7679635" cy="50526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92FF5-4513-35B1-644F-665A51BCD1CD}"/>
              </a:ext>
            </a:extLst>
          </p:cNvPr>
          <p:cNvSpPr txBox="1"/>
          <p:nvPr userDrawn="1"/>
        </p:nvSpPr>
        <p:spPr>
          <a:xfrm>
            <a:off x="7021286" y="5728356"/>
            <a:ext cx="347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FOLLOW UBOS</a:t>
            </a:r>
            <a:endParaRPr lang="en-U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1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7B11B52-75A6-B02A-9883-0EED71461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2821" y="6364134"/>
            <a:ext cx="430696" cy="49386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0800000" sx="95000" sy="9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G" b="1" smtClean="0">
                <a:solidFill>
                  <a:schemeClr val="lt1"/>
                </a:solidFill>
                <a:latin typeface="Aptos" panose="020B0004020202020204" pitchFamily="34" charset="0"/>
              </a:defRPr>
            </a:lvl1pPr>
          </a:lstStyle>
          <a:p>
            <a:pPr algn="ctr"/>
            <a:fld id="{0BF7E114-68EF-4473-976E-EB65663E87A6}" type="slidenum">
              <a:rPr lang="en-UG" smtClean="0"/>
              <a:pPr algn="ctr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6729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theme" Target="../theme/theme2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he Republic of Uganda | Brands of the World™ | Download vector logos and  logotypes">
            <a:extLst>
              <a:ext uri="{FF2B5EF4-FFF2-40B4-BE49-F238E27FC236}">
                <a16:creationId xmlns:a16="http://schemas.microsoft.com/office/drawing/2014/main" id="{65A1288A-684F-7008-AF04-A116B6E85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922" y="102895"/>
            <a:ext cx="725893" cy="7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84B74-7F6E-8D77-B727-7978EFDA22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79" y="-52803"/>
            <a:ext cx="1322224" cy="99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FFBF1D-8B7F-AD2A-F747-1B63304EF271}"/>
              </a:ext>
            </a:extLst>
          </p:cNvPr>
          <p:cNvSpPr/>
          <p:nvPr userDrawn="1"/>
        </p:nvSpPr>
        <p:spPr>
          <a:xfrm>
            <a:off x="2667441" y="6258190"/>
            <a:ext cx="7369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50798997-4E3B-A554-8FF3-5B1375490A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66" y="79512"/>
            <a:ext cx="724113" cy="7258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7E2168-36CD-A88B-B3D7-E43E24A9850B}"/>
              </a:ext>
            </a:extLst>
          </p:cNvPr>
          <p:cNvGrpSpPr/>
          <p:nvPr userDrawn="1"/>
        </p:nvGrpSpPr>
        <p:grpSpPr>
          <a:xfrm>
            <a:off x="766283" y="1262270"/>
            <a:ext cx="4024378" cy="3305371"/>
            <a:chOff x="5183824" y="1913005"/>
            <a:chExt cx="3438525" cy="27813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74BB298-CC7D-E987-A6E1-6DB0D3E676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3824" y="1913005"/>
              <a:ext cx="3438525" cy="27813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B8F162-FB31-0C1C-13C8-8A9A566AE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932903" y="3028517"/>
              <a:ext cx="1374715" cy="12120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EDA426-9B90-4DDC-4694-B29FF9443D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98503" y="142675"/>
            <a:ext cx="1065868" cy="5831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B3DC63-58EC-BCEB-43C3-AB1E9830E876}"/>
              </a:ext>
            </a:extLst>
          </p:cNvPr>
          <p:cNvGrpSpPr/>
          <p:nvPr userDrawn="1"/>
        </p:nvGrpSpPr>
        <p:grpSpPr>
          <a:xfrm>
            <a:off x="0" y="6634917"/>
            <a:ext cx="12072942" cy="105522"/>
            <a:chOff x="0" y="6709780"/>
            <a:chExt cx="11449334" cy="1002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ADEB71-E246-06D7-BEE3-D8E0357C605B}"/>
                </a:ext>
              </a:extLst>
            </p:cNvPr>
            <p:cNvSpPr/>
            <p:nvPr userDrawn="1"/>
          </p:nvSpPr>
          <p:spPr>
            <a:xfrm>
              <a:off x="7352477" y="6709780"/>
              <a:ext cx="4096857" cy="100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E6B009-D0FC-A157-A38E-3B68FB53B19C}"/>
                </a:ext>
              </a:extLst>
            </p:cNvPr>
            <p:cNvGrpSpPr/>
            <p:nvPr userDrawn="1"/>
          </p:nvGrpSpPr>
          <p:grpSpPr>
            <a:xfrm>
              <a:off x="0" y="6709781"/>
              <a:ext cx="7307621" cy="100230"/>
              <a:chOff x="-1" y="6256118"/>
              <a:chExt cx="7307621" cy="10023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342C5D-54C0-0DB4-31EA-288557B0708A}"/>
                  </a:ext>
                </a:extLst>
              </p:cNvPr>
              <p:cNvSpPr/>
              <p:nvPr userDrawn="1"/>
            </p:nvSpPr>
            <p:spPr>
              <a:xfrm>
                <a:off x="-1" y="6256119"/>
                <a:ext cx="1956353" cy="100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54F6E-E32F-8DA7-291C-80E5511FEEC4}"/>
                  </a:ext>
                </a:extLst>
              </p:cNvPr>
              <p:cNvSpPr/>
              <p:nvPr userDrawn="1"/>
            </p:nvSpPr>
            <p:spPr>
              <a:xfrm>
                <a:off x="1956352" y="6256119"/>
                <a:ext cx="2100469" cy="10022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7289052-FFFC-0598-01AB-B9B8A8B283D9}"/>
                  </a:ext>
                </a:extLst>
              </p:cNvPr>
              <p:cNvSpPr/>
              <p:nvPr userDrawn="1"/>
            </p:nvSpPr>
            <p:spPr>
              <a:xfrm>
                <a:off x="4056820" y="6256118"/>
                <a:ext cx="3250800" cy="1002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 dirty="0"/>
              </a:p>
            </p:txBody>
          </p:sp>
        </p:grp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438D83-4B65-0FD2-C952-212193FA325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702943" y="6294561"/>
            <a:ext cx="430696" cy="49386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0800000" sx="95000" sy="9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G" b="1" smtClean="0">
                <a:solidFill>
                  <a:schemeClr val="lt1"/>
                </a:solidFill>
                <a:latin typeface="Aptos" panose="020B0004020202020204" pitchFamily="34" charset="0"/>
              </a:defRPr>
            </a:lvl1pPr>
          </a:lstStyle>
          <a:p>
            <a:pPr algn="ctr"/>
            <a:fld id="{0BF7E114-68EF-4473-976E-EB65663E87A6}" type="slidenum">
              <a:rPr lang="en-UG" smtClean="0"/>
              <a:pPr algn="ctr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4486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FAFC76-BCD0-7BC6-7249-ADA837BAD570}"/>
              </a:ext>
            </a:extLst>
          </p:cNvPr>
          <p:cNvGrpSpPr/>
          <p:nvPr userDrawn="1"/>
        </p:nvGrpSpPr>
        <p:grpSpPr>
          <a:xfrm>
            <a:off x="0" y="6670024"/>
            <a:ext cx="12012599" cy="100231"/>
            <a:chOff x="0" y="6709780"/>
            <a:chExt cx="12012599" cy="1002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A76F2A-37CF-7CC0-19D0-DB3ADE82623C}"/>
                </a:ext>
              </a:extLst>
            </p:cNvPr>
            <p:cNvSpPr/>
            <p:nvPr userDrawn="1"/>
          </p:nvSpPr>
          <p:spPr>
            <a:xfrm>
              <a:off x="7332599" y="6709780"/>
              <a:ext cx="4680000" cy="100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0E7BD5-7857-4961-4890-689F3BC3FFC3}"/>
                </a:ext>
              </a:extLst>
            </p:cNvPr>
            <p:cNvGrpSpPr/>
            <p:nvPr userDrawn="1"/>
          </p:nvGrpSpPr>
          <p:grpSpPr>
            <a:xfrm>
              <a:off x="0" y="6709781"/>
              <a:ext cx="7307621" cy="100230"/>
              <a:chOff x="-1" y="6256118"/>
              <a:chExt cx="7307621" cy="10023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81EC9A4-149E-EBF9-7B12-8E148E537065}"/>
                  </a:ext>
                </a:extLst>
              </p:cNvPr>
              <p:cNvSpPr/>
              <p:nvPr userDrawn="1"/>
            </p:nvSpPr>
            <p:spPr>
              <a:xfrm>
                <a:off x="-1" y="6256119"/>
                <a:ext cx="1956353" cy="1002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D5029C-FEF6-C880-B441-29E0BA1328A9}"/>
                  </a:ext>
                </a:extLst>
              </p:cNvPr>
              <p:cNvSpPr/>
              <p:nvPr userDrawn="1"/>
            </p:nvSpPr>
            <p:spPr>
              <a:xfrm>
                <a:off x="1956352" y="6256119"/>
                <a:ext cx="2100469" cy="10022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DF9EFD-545B-6340-4DFC-2CEF6FD2E16A}"/>
                  </a:ext>
                </a:extLst>
              </p:cNvPr>
              <p:cNvSpPr/>
              <p:nvPr userDrawn="1"/>
            </p:nvSpPr>
            <p:spPr>
              <a:xfrm>
                <a:off x="4056820" y="6256118"/>
                <a:ext cx="3250800" cy="1002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 dirty="0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A796C5-3BA3-6796-257B-B43B148299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873" y="125316"/>
            <a:ext cx="724294" cy="648859"/>
          </a:xfrm>
          <a:prstGeom prst="rect">
            <a:avLst/>
          </a:prstGeom>
          <a:effectLst/>
        </p:spPr>
      </p:pic>
      <p:pic>
        <p:nvPicPr>
          <p:cNvPr id="9" name="Picture 2" descr="The Republic of Uganda | Brands of the World™ | Download vector logos and  logotypes">
            <a:extLst>
              <a:ext uri="{FF2B5EF4-FFF2-40B4-BE49-F238E27FC236}">
                <a16:creationId xmlns:a16="http://schemas.microsoft.com/office/drawing/2014/main" id="{65A1288A-684F-7008-AF04-A116B6E85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8" y="101652"/>
            <a:ext cx="672523" cy="6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84B74-7F6E-8D77-B727-7978EFDA22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92" y="-12595"/>
            <a:ext cx="1145119" cy="85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50798997-4E3B-A554-8FF3-5B1375490A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09" y="112631"/>
            <a:ext cx="646196" cy="672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7A01D6-00A6-67C5-FEB8-2564862E81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694" y="6171831"/>
            <a:ext cx="874220" cy="478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FF80F1-E1FD-B0EB-CA3C-0C147FBDC3A9}"/>
              </a:ext>
            </a:extLst>
          </p:cNvPr>
          <p:cNvSpPr/>
          <p:nvPr userDrawn="1"/>
        </p:nvSpPr>
        <p:spPr>
          <a:xfrm>
            <a:off x="1893683" y="6287262"/>
            <a:ext cx="9256575" cy="38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B9DB04E2-9D25-D064-E283-399BE9633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2821" y="6324378"/>
            <a:ext cx="430696" cy="49386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0800000" sx="95000" sy="95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G" b="1" smtClean="0">
                <a:solidFill>
                  <a:schemeClr val="lt1"/>
                </a:solidFill>
                <a:latin typeface="Aptos" panose="020B0004020202020204" pitchFamily="34" charset="0"/>
              </a:defRPr>
            </a:lvl1pPr>
          </a:lstStyle>
          <a:p>
            <a:pPr algn="ctr"/>
            <a:fld id="{0BF7E114-68EF-4473-976E-EB65663E87A6}" type="slidenum">
              <a:rPr lang="en-UG" smtClean="0"/>
              <a:pPr algn="ctr"/>
              <a:t>‹#›</a:t>
            </a:fld>
            <a:endParaRPr lang="en-U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C44D4-31D3-ED11-F161-B6472AD25DD9}"/>
              </a:ext>
            </a:extLst>
          </p:cNvPr>
          <p:cNvSpPr/>
          <p:nvPr userDrawn="1"/>
        </p:nvSpPr>
        <p:spPr>
          <a:xfrm rot="10800000">
            <a:off x="3873517" y="696583"/>
            <a:ext cx="8280000" cy="1002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423700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hart" Target="../charts/chart3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0CA85E5-6097-4A31-A752-3BB0D3613432}"/>
              </a:ext>
            </a:extLst>
          </p:cNvPr>
          <p:cNvSpPr txBox="1"/>
          <p:nvPr/>
        </p:nvSpPr>
        <p:spPr>
          <a:xfrm>
            <a:off x="5401863" y="2344613"/>
            <a:ext cx="5543617" cy="7221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en-UG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009EDB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00FF"/>
                </a:solidFill>
                <a:latin typeface="Aptos" panose="020B0004020202020204" pitchFamily="34" charset="0"/>
              </a:rPr>
              <a:t>PRELIMINARY RESULTS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F5589-85AE-A91E-2A69-2F81A1C688F3}"/>
              </a:ext>
            </a:extLst>
          </p:cNvPr>
          <p:cNvSpPr txBox="1"/>
          <p:nvPr/>
        </p:nvSpPr>
        <p:spPr>
          <a:xfrm>
            <a:off x="5970697" y="2993597"/>
            <a:ext cx="4651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Chris N </a:t>
            </a:r>
            <a:r>
              <a:rPr lang="en-GB" b="1" dirty="0">
                <a:solidFill>
                  <a:schemeClr val="tx1"/>
                </a:solidFill>
                <a:latin typeface="Aptos" panose="020B0004020202020204" pitchFamily="34" charset="0"/>
              </a:rPr>
              <a:t>Mukiza</a:t>
            </a: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 (</a:t>
            </a:r>
            <a:r>
              <a:rPr lang="en-GB" b="1" dirty="0">
                <a:solidFill>
                  <a:schemeClr val="tx1"/>
                </a:solidFill>
                <a:latin typeface="Aptos" panose="020B0004020202020204" pitchFamily="34" charset="0"/>
              </a:rPr>
              <a:t>PhD</a:t>
            </a: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Executive Director</a:t>
            </a:r>
            <a:r>
              <a:rPr lang="en-GB" dirty="0">
                <a:latin typeface="Aptos" panose="020B0004020202020204" pitchFamily="34" charset="0"/>
              </a:rPr>
              <a:t> | Census Commissioner</a:t>
            </a:r>
            <a:endParaRPr lang="en-GB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Aptos" panose="020B0004020202020204" pitchFamily="34" charset="0"/>
              </a:rPr>
              <a:t>Uganda Bureau of Statistics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FC1C3-EF50-E6B2-AD12-A07BF8414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41453"/>
            <a:ext cx="430696" cy="493866"/>
          </a:xfrm>
        </p:spPr>
        <p:txBody>
          <a:bodyPr/>
          <a:lstStyle/>
          <a:p>
            <a:fld id="{0BF7E114-68EF-4473-976E-EB65663E87A6}" type="slidenum">
              <a:rPr lang="en-UG" smtClean="0"/>
              <a:pPr/>
              <a:t>1</a:t>
            </a:fld>
            <a:endParaRPr lang="en-U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712EA2-DC10-0E7E-1BE0-535680AA8E28}"/>
              </a:ext>
            </a:extLst>
          </p:cNvPr>
          <p:cNvGrpSpPr/>
          <p:nvPr/>
        </p:nvGrpSpPr>
        <p:grpSpPr>
          <a:xfrm>
            <a:off x="4944663" y="5427053"/>
            <a:ext cx="2296745" cy="914400"/>
            <a:chOff x="7576374" y="4184807"/>
            <a:chExt cx="2296745" cy="914400"/>
          </a:xfrm>
        </p:grpSpPr>
        <p:pic>
          <p:nvPicPr>
            <p:cNvPr id="4" name="Graphic 3" descr="Marker with solid fill">
              <a:extLst>
                <a:ext uri="{FF2B5EF4-FFF2-40B4-BE49-F238E27FC236}">
                  <a16:creationId xmlns:a16="http://schemas.microsoft.com/office/drawing/2014/main" id="{854EFC51-9C62-2325-6A0E-A77DD1D44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6374" y="4184807"/>
              <a:ext cx="914400" cy="914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67A1C2-7F1E-2F6D-4BA5-3AABC0B197FC}"/>
                </a:ext>
              </a:extLst>
            </p:cNvPr>
            <p:cNvSpPr txBox="1"/>
            <p:nvPr/>
          </p:nvSpPr>
          <p:spPr>
            <a:xfrm>
              <a:off x="8217574" y="4420789"/>
              <a:ext cx="1655545" cy="541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GB" altLang="en-US" sz="1800" b="1" kern="0" dirty="0">
                  <a:latin typeface="Candara" panose="020E0502030303020204" pitchFamily="34" charset="0"/>
                </a:rPr>
                <a:t>Serena Hotel, Kampala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497C88-6F52-4DBB-2FCA-F75C93F00EE8}"/>
              </a:ext>
            </a:extLst>
          </p:cNvPr>
          <p:cNvGrpSpPr/>
          <p:nvPr/>
        </p:nvGrpSpPr>
        <p:grpSpPr>
          <a:xfrm>
            <a:off x="8173671" y="5413185"/>
            <a:ext cx="2492141" cy="914400"/>
            <a:chOff x="9789694" y="3966811"/>
            <a:chExt cx="2492141" cy="914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0396C-EE82-3E1F-9486-703B9E55DCED}"/>
                </a:ext>
              </a:extLst>
            </p:cNvPr>
            <p:cNvSpPr txBox="1"/>
            <p:nvPr/>
          </p:nvSpPr>
          <p:spPr>
            <a:xfrm>
              <a:off x="10626290" y="4424011"/>
              <a:ext cx="165554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GB" altLang="en-US" b="1" kern="0" dirty="0">
                  <a:latin typeface="Aptos" panose="020B0004020202020204" pitchFamily="34" charset="0"/>
                </a:rPr>
                <a:t>27</a:t>
              </a:r>
              <a:r>
                <a:rPr lang="en-GB" altLang="en-US" b="1" kern="0" baseline="30000" dirty="0">
                  <a:latin typeface="Aptos" panose="020B0004020202020204" pitchFamily="34" charset="0"/>
                </a:rPr>
                <a:t>th</a:t>
              </a:r>
              <a:r>
                <a:rPr lang="en-GB" altLang="en-US" b="1" kern="0" dirty="0">
                  <a:latin typeface="Aptos" panose="020B0004020202020204" pitchFamily="34" charset="0"/>
                </a:rPr>
                <a:t> June 2024</a:t>
              </a:r>
              <a:endParaRPr lang="en-GB" altLang="en-US" sz="1800" b="1" kern="0" dirty="0">
                <a:latin typeface="Aptos" panose="020B0004020202020204" pitchFamily="34" charset="0"/>
              </a:endParaRPr>
            </a:p>
          </p:txBody>
        </p:sp>
        <p:pic>
          <p:nvPicPr>
            <p:cNvPr id="8" name="Graphic 7" descr="Daily calendar with solid fill">
              <a:extLst>
                <a:ext uri="{FF2B5EF4-FFF2-40B4-BE49-F238E27FC236}">
                  <a16:creationId xmlns:a16="http://schemas.microsoft.com/office/drawing/2014/main" id="{4DA58BE3-6952-6C31-CED7-C758B755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89694" y="396681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51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55A5E-9BBC-294A-EF2E-9C199713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10</a:t>
            </a:fld>
            <a:endParaRPr lang="en-U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605BD-E13D-B114-5F52-B1C607E253E3}"/>
              </a:ext>
            </a:extLst>
          </p:cNvPr>
          <p:cNvSpPr txBox="1"/>
          <p:nvPr/>
        </p:nvSpPr>
        <p:spPr>
          <a:xfrm>
            <a:off x="103239" y="1674674"/>
            <a:ext cx="2473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ndara" panose="020E0502030303020204" pitchFamily="34" charset="0"/>
              </a:rPr>
              <a:t>UN- Joint Score Index </a:t>
            </a:r>
            <a:endParaRPr lang="en-UG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2FC4E1-1FBC-14B2-1B53-C9CBDAA8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21735"/>
              </p:ext>
            </p:extLst>
          </p:nvPr>
        </p:nvGraphicFramePr>
        <p:xfrm>
          <a:off x="2886517" y="958645"/>
          <a:ext cx="9051652" cy="521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5A97FF-D8DC-9906-7B12-F363108D3708}"/>
              </a:ext>
            </a:extLst>
          </p:cNvPr>
          <p:cNvSpPr txBox="1"/>
          <p:nvPr/>
        </p:nvSpPr>
        <p:spPr>
          <a:xfrm>
            <a:off x="4854258" y="68172"/>
            <a:ext cx="611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DATA QUALITY ASSESSMENT</a:t>
            </a:r>
            <a:endParaRPr lang="en-UG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55A5E-9BBC-294A-EF2E-9C199713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11</a:t>
            </a:fld>
            <a:endParaRPr lang="en-U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CCE22-B955-EAD2-49C6-D1CF140D5515}"/>
              </a:ext>
            </a:extLst>
          </p:cNvPr>
          <p:cNvSpPr txBox="1"/>
          <p:nvPr/>
        </p:nvSpPr>
        <p:spPr>
          <a:xfrm>
            <a:off x="4486411" y="0"/>
            <a:ext cx="611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DATA QUALITY ASSESSMENT</a:t>
            </a:r>
            <a:endParaRPr lang="en-UG" sz="3600" dirty="0">
              <a:solidFill>
                <a:srgbClr val="FF0000"/>
              </a:solidFill>
            </a:endParaRP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A914B4BD-A6D2-5DE4-CD98-EC6E707C0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052325"/>
              </p:ext>
            </p:extLst>
          </p:nvPr>
        </p:nvGraphicFramePr>
        <p:xfrm>
          <a:off x="1207221" y="161778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61605BD-E13D-B114-5F52-B1C607E253E3}"/>
              </a:ext>
            </a:extLst>
          </p:cNvPr>
          <p:cNvSpPr txBox="1"/>
          <p:nvPr/>
        </p:nvSpPr>
        <p:spPr>
          <a:xfrm>
            <a:off x="3826853" y="888878"/>
            <a:ext cx="611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ndara" panose="020E0502030303020204" pitchFamily="34" charset="0"/>
              </a:rPr>
              <a:t>Age Heaping</a:t>
            </a:r>
            <a:endParaRPr lang="en-UG" sz="3600" dirty="0"/>
          </a:p>
        </p:txBody>
      </p:sp>
    </p:spTree>
    <p:extLst>
      <p:ext uri="{BB962C8B-B14F-4D97-AF65-F5344CB8AC3E}">
        <p14:creationId xmlns:p14="http://schemas.microsoft.com/office/powerpoint/2010/main" val="258738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0CA85E5-6097-4A31-A752-3BB0D3613432}"/>
              </a:ext>
            </a:extLst>
          </p:cNvPr>
          <p:cNvSpPr txBox="1"/>
          <p:nvPr/>
        </p:nvSpPr>
        <p:spPr>
          <a:xfrm>
            <a:off x="2315054" y="2618613"/>
            <a:ext cx="7751925" cy="18418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defPPr>
              <a:defRPr lang="en-UG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009EDB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00FF"/>
                </a:solidFill>
                <a:latin typeface="Candara" panose="020E0502030303020204" pitchFamily="34" charset="0"/>
              </a:rPr>
              <a:t>CENSUS </a:t>
            </a:r>
            <a:r>
              <a:rPr lang="en-US" sz="5400" dirty="0">
                <a:solidFill>
                  <a:srgbClr val="0000FF"/>
                </a:solidFill>
                <a:latin typeface="Aptos" panose="020B0004020202020204" pitchFamily="34" charset="0"/>
              </a:rPr>
              <a:t>2024</a:t>
            </a:r>
            <a:r>
              <a:rPr lang="en-US" sz="5400" dirty="0"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US" sz="5400" dirty="0">
                <a:solidFill>
                  <a:srgbClr val="FF3300"/>
                </a:solidFill>
                <a:latin typeface="Candara" panose="020E0502030303020204" pitchFamily="34" charset="0"/>
              </a:rPr>
              <a:t>PRELIMINARY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FC1C3-EF50-E6B2-AD12-A07BF8414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41453"/>
            <a:ext cx="430696" cy="493866"/>
          </a:xfrm>
        </p:spPr>
        <p:txBody>
          <a:bodyPr/>
          <a:lstStyle/>
          <a:p>
            <a:fld id="{0BF7E114-68EF-4473-976E-EB65663E87A6}" type="slidenum">
              <a:rPr lang="en-UG" smtClean="0"/>
              <a:pPr/>
              <a:t>12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1197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5CF921-ED77-4A84-A51F-4CF517C83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13</a:t>
            </a:fld>
            <a:endParaRPr lang="en-UG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A9205E-443A-0E50-BFF7-3C8C2C99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629" y="849383"/>
            <a:ext cx="5626332" cy="5445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2" descr="Business Growth with solid fill">
            <a:extLst>
              <a:ext uri="{FF2B5EF4-FFF2-40B4-BE49-F238E27FC236}">
                <a16:creationId xmlns:a16="http://schemas.microsoft.com/office/drawing/2014/main" id="{50C74B7C-CB5C-526C-7CF8-6B93536F5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9603" y="2744574"/>
            <a:ext cx="3198919" cy="2951160"/>
          </a:xfrm>
          <a:prstGeom prst="rect">
            <a:avLst/>
          </a:prstGeom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4AF0E9-5D92-28D6-8744-47C51D270548}"/>
              </a:ext>
            </a:extLst>
          </p:cNvPr>
          <p:cNvSpPr txBox="1"/>
          <p:nvPr/>
        </p:nvSpPr>
        <p:spPr>
          <a:xfrm>
            <a:off x="4327860" y="82644"/>
            <a:ext cx="64090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	2024 POPULATION SIZE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2E9E03-B650-97DB-FE8E-7A023DB497A0}"/>
              </a:ext>
            </a:extLst>
          </p:cNvPr>
          <p:cNvGrpSpPr/>
          <p:nvPr/>
        </p:nvGrpSpPr>
        <p:grpSpPr>
          <a:xfrm>
            <a:off x="4327860" y="2210829"/>
            <a:ext cx="1552882" cy="1394283"/>
            <a:chOff x="843645" y="1550273"/>
            <a:chExt cx="1143000" cy="1277566"/>
          </a:xfrm>
          <a:solidFill>
            <a:srgbClr val="FF0000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E1A31E-FEE4-8E9C-2354-3B2C26ACFD40}"/>
                </a:ext>
              </a:extLst>
            </p:cNvPr>
            <p:cNvGrpSpPr/>
            <p:nvPr/>
          </p:nvGrpSpPr>
          <p:grpSpPr>
            <a:xfrm>
              <a:off x="843645" y="1550273"/>
              <a:ext cx="1143000" cy="1277566"/>
              <a:chOff x="1475492" y="1295400"/>
              <a:chExt cx="1143000" cy="1277566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40861EE-D214-7279-753E-EEC582F057D7}"/>
                  </a:ext>
                </a:extLst>
              </p:cNvPr>
              <p:cNvSpPr/>
              <p:nvPr/>
            </p:nvSpPr>
            <p:spPr>
              <a:xfrm>
                <a:off x="1475492" y="1295400"/>
                <a:ext cx="1143000" cy="1143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284BC36E-46CB-4AA9-5F6A-E1732445E961}"/>
                  </a:ext>
                </a:extLst>
              </p:cNvPr>
              <p:cNvSpPr/>
              <p:nvPr/>
            </p:nvSpPr>
            <p:spPr>
              <a:xfrm flipV="1">
                <a:off x="1894592" y="2378194"/>
                <a:ext cx="304800" cy="1947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3D96F3-F739-B4C9-5E5E-0AFEBAA3227A}"/>
                </a:ext>
              </a:extLst>
            </p:cNvPr>
            <p:cNvSpPr txBox="1"/>
            <p:nvPr/>
          </p:nvSpPr>
          <p:spPr>
            <a:xfrm>
              <a:off x="907514" y="1666879"/>
              <a:ext cx="1015261" cy="9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45.9 Million</a:t>
              </a:r>
              <a:endParaRPr lang="en-UG" sz="3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ADCD09-A2B0-F2C9-19E8-E699EAEEBEED}"/>
              </a:ext>
            </a:extLst>
          </p:cNvPr>
          <p:cNvGrpSpPr/>
          <p:nvPr/>
        </p:nvGrpSpPr>
        <p:grpSpPr>
          <a:xfrm>
            <a:off x="1296242" y="4548912"/>
            <a:ext cx="8331166" cy="1130636"/>
            <a:chOff x="1296242" y="4548912"/>
            <a:chExt cx="8331166" cy="11306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7C87AA-0AA6-A176-40B5-8ED2CDECD87F}"/>
                </a:ext>
              </a:extLst>
            </p:cNvPr>
            <p:cNvSpPr txBox="1"/>
            <p:nvPr/>
          </p:nvSpPr>
          <p:spPr>
            <a:xfrm>
              <a:off x="5689096" y="4747322"/>
              <a:ext cx="393831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ptos" panose="020B0004020202020204" pitchFamily="34" charset="0"/>
                  <a:ea typeface="Arial MT"/>
                  <a:cs typeface="Arial MT"/>
                </a:rPr>
                <a:t>Increased by 11.3 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million persons </a:t>
              </a:r>
              <a:r>
                <a:rPr lang="en-US" sz="2400" b="1" dirty="0">
                  <a:solidFill>
                    <a:srgbClr val="0000FF"/>
                  </a:solidFill>
                  <a:latin typeface="Aptos" panose="020B0004020202020204" pitchFamily="34" charset="0"/>
                  <a:ea typeface="Arial MT"/>
                  <a:cs typeface="Arial MT"/>
                </a:rPr>
                <a:t>since 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2014</a:t>
              </a:r>
              <a:endParaRPr lang="en-UG" sz="2400" b="1" dirty="0">
                <a:solidFill>
                  <a:srgbClr val="0000FF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300142-0B44-AC30-1813-91BBCAE57AC5}"/>
                </a:ext>
              </a:extLst>
            </p:cNvPr>
            <p:cNvGrpSpPr/>
            <p:nvPr/>
          </p:nvGrpSpPr>
          <p:grpSpPr>
            <a:xfrm>
              <a:off x="1296242" y="4548912"/>
              <a:ext cx="1046723" cy="1130636"/>
              <a:chOff x="739282" y="1593207"/>
              <a:chExt cx="1296047" cy="1234632"/>
            </a:xfrm>
            <a:solidFill>
              <a:srgbClr val="FF0000"/>
            </a:solidFill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E080AF8-7707-C233-A218-2755937B572F}"/>
                  </a:ext>
                </a:extLst>
              </p:cNvPr>
              <p:cNvGrpSpPr/>
              <p:nvPr/>
            </p:nvGrpSpPr>
            <p:grpSpPr>
              <a:xfrm>
                <a:off x="739282" y="1593207"/>
                <a:ext cx="1296047" cy="1234632"/>
                <a:chOff x="1371129" y="1338334"/>
                <a:chExt cx="1296047" cy="1234632"/>
              </a:xfrm>
              <a:grpFill/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75521C1-6057-9695-E49F-2839E383DA61}"/>
                    </a:ext>
                  </a:extLst>
                </p:cNvPr>
                <p:cNvSpPr/>
                <p:nvPr/>
              </p:nvSpPr>
              <p:spPr>
                <a:xfrm rot="5951980">
                  <a:off x="1490585" y="1218878"/>
                  <a:ext cx="1057136" cy="129604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tIns="182880" rIns="182880" bIns="182880" rtlCol="0" anchor="ctr"/>
                <a:lstStyle/>
                <a:p>
                  <a:pPr algn="ctr"/>
                  <a:endParaRPr lang="en-US" sz="2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75E151A5-299B-C135-A811-455EDECE90AF}"/>
                    </a:ext>
                  </a:extLst>
                </p:cNvPr>
                <p:cNvSpPr/>
                <p:nvPr/>
              </p:nvSpPr>
              <p:spPr>
                <a:xfrm flipV="1">
                  <a:off x="1894592" y="2378194"/>
                  <a:ext cx="304800" cy="1947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9F8206-6232-FEC2-AFC1-F5158273C919}"/>
                  </a:ext>
                </a:extLst>
              </p:cNvPr>
              <p:cNvSpPr txBox="1"/>
              <p:nvPr/>
            </p:nvSpPr>
            <p:spPr>
              <a:xfrm>
                <a:off x="879051" y="1949331"/>
                <a:ext cx="1043723" cy="63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34.6 M in 2014</a:t>
                </a:r>
                <a:endParaRPr lang="en-UG" sz="1600" b="1" dirty="0">
                  <a:solidFill>
                    <a:schemeClr val="bg1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F8FB74-0421-41DF-93A7-76652CBBA8D7}"/>
              </a:ext>
            </a:extLst>
          </p:cNvPr>
          <p:cNvGrpSpPr/>
          <p:nvPr/>
        </p:nvGrpSpPr>
        <p:grpSpPr>
          <a:xfrm>
            <a:off x="8923542" y="1741901"/>
            <a:ext cx="2569209" cy="1863211"/>
            <a:chOff x="8923542" y="1741901"/>
            <a:chExt cx="2569209" cy="1863211"/>
          </a:xfrm>
        </p:grpSpPr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ECD6C661-8059-B34D-EC5F-972EE1B4F5C5}"/>
                </a:ext>
              </a:extLst>
            </p:cNvPr>
            <p:cNvSpPr/>
            <p:nvPr/>
          </p:nvSpPr>
          <p:spPr>
            <a:xfrm rot="10800000">
              <a:off x="8923542" y="1741901"/>
              <a:ext cx="2501829" cy="1863211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3F3B98-A147-237F-E6B8-2288D494DE3E}"/>
                </a:ext>
              </a:extLst>
            </p:cNvPr>
            <p:cNvSpPr txBox="1"/>
            <p:nvPr/>
          </p:nvSpPr>
          <p:spPr>
            <a:xfrm>
              <a:off x="9337251" y="2371563"/>
              <a:ext cx="190508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FF"/>
                  </a:solidFill>
                  <a:latin typeface="Aptos" panose="020B0004020202020204" pitchFamily="34" charset="0"/>
                </a:rPr>
                <a:t>780,061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2C3F67-E414-A763-082C-4D1E5DE756E1}"/>
                </a:ext>
              </a:extLst>
            </p:cNvPr>
            <p:cNvSpPr txBox="1"/>
            <p:nvPr/>
          </p:nvSpPr>
          <p:spPr>
            <a:xfrm>
              <a:off x="9512087" y="2981048"/>
              <a:ext cx="15554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latin typeface="Aptos" panose="020B0004020202020204" pitchFamily="34" charset="0"/>
                  <a:ea typeface="Arial MT"/>
                  <a:cs typeface="Arial MT"/>
                </a:rPr>
                <a:t>Enumerated</a:t>
              </a:r>
              <a:endParaRPr lang="en-UG" b="1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AD0986-BB20-2587-C54A-55BBA5C3D276}"/>
                </a:ext>
              </a:extLst>
            </p:cNvPr>
            <p:cNvSpPr/>
            <p:nvPr/>
          </p:nvSpPr>
          <p:spPr>
            <a:xfrm>
              <a:off x="8990922" y="1949219"/>
              <a:ext cx="25018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3300"/>
                  </a:solidFill>
                  <a:latin typeface="Aptos" panose="020B0004020202020204" pitchFamily="34" charset="0"/>
                </a:rPr>
                <a:t>Refugees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4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8A06C-7041-1531-83B9-A419605B8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14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AF1E8-D2AB-1DE7-C512-20EAA6EF228F}"/>
              </a:ext>
            </a:extLst>
          </p:cNvPr>
          <p:cNvSpPr txBox="1"/>
          <p:nvPr/>
        </p:nvSpPr>
        <p:spPr>
          <a:xfrm>
            <a:off x="3882452" y="0"/>
            <a:ext cx="6837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AVERAGE HOUSEHOLD SIZE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12D47D-5526-5355-3A17-2A0365E9E363}"/>
              </a:ext>
            </a:extLst>
          </p:cNvPr>
          <p:cNvGrpSpPr/>
          <p:nvPr/>
        </p:nvGrpSpPr>
        <p:grpSpPr>
          <a:xfrm>
            <a:off x="-29128" y="1540954"/>
            <a:ext cx="5886772" cy="4654373"/>
            <a:chOff x="-29128" y="1540954"/>
            <a:chExt cx="5886772" cy="46543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3D52DB-F335-C664-648F-52B95A8D5AED}"/>
                </a:ext>
              </a:extLst>
            </p:cNvPr>
            <p:cNvSpPr txBox="1"/>
            <p:nvPr/>
          </p:nvSpPr>
          <p:spPr>
            <a:xfrm>
              <a:off x="3116664" y="2892613"/>
              <a:ext cx="27409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latin typeface="Aptos" panose="020B0004020202020204" pitchFamily="34" charset="0"/>
                </a:rPr>
                <a:t>Households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DB5C84-C277-530A-7B08-FADA3EA280AC}"/>
                </a:ext>
              </a:extLst>
            </p:cNvPr>
            <p:cNvGrpSpPr/>
            <p:nvPr/>
          </p:nvGrpSpPr>
          <p:grpSpPr>
            <a:xfrm>
              <a:off x="-29128" y="2798697"/>
              <a:ext cx="2224374" cy="2031188"/>
              <a:chOff x="60317" y="3792435"/>
              <a:chExt cx="2224374" cy="203118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525CE53-84A7-CB09-B7F7-FDA8C80CA258}"/>
                  </a:ext>
                </a:extLst>
              </p:cNvPr>
              <p:cNvSpPr/>
              <p:nvPr/>
            </p:nvSpPr>
            <p:spPr>
              <a:xfrm>
                <a:off x="169204" y="3792435"/>
                <a:ext cx="2006600" cy="2031188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3F0FE7-1E1E-A532-F2C3-B95625A2031F}"/>
                  </a:ext>
                </a:extLst>
              </p:cNvPr>
              <p:cNvSpPr txBox="1"/>
              <p:nvPr/>
            </p:nvSpPr>
            <p:spPr>
              <a:xfrm>
                <a:off x="60317" y="4440542"/>
                <a:ext cx="2224374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>
                <a:defPPr>
                  <a:defRPr lang="en-UG"/>
                </a:defPPr>
                <a:lvl1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1pPr>
                <a:lvl2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2pPr>
                <a:lvl3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3pPr>
                <a:lvl4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4pPr>
                <a:lvl5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5pPr>
                <a:lvl6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6pPr>
                <a:lvl7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7pPr>
                <a:lvl8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8pPr>
                <a:lvl9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9pPr>
              </a:lstStyle>
              <a:p>
                <a:pPr algn="ctr"/>
                <a:r>
                  <a:rPr lang="en-GB" sz="2400" b="1" dirty="0">
                    <a:solidFill>
                      <a:srgbClr val="0000FF"/>
                    </a:solidFill>
                    <a:latin typeface="Aptos" panose="020B0004020202020204" pitchFamily="34" charset="0"/>
                  </a:rPr>
                  <a:t>2002</a:t>
                </a:r>
              </a:p>
              <a:p>
                <a:pPr algn="ctr"/>
                <a:r>
                  <a:rPr lang="en-GB" sz="2400" b="1" dirty="0">
                    <a:latin typeface="Aptos" panose="020B0004020202020204" pitchFamily="34" charset="0"/>
                  </a:rPr>
                  <a:t> 5,043,000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6B8657-ED37-79BE-45B8-67F2957FF4F3}"/>
                </a:ext>
              </a:extLst>
            </p:cNvPr>
            <p:cNvGrpSpPr/>
            <p:nvPr/>
          </p:nvGrpSpPr>
          <p:grpSpPr>
            <a:xfrm>
              <a:off x="1590121" y="3413688"/>
              <a:ext cx="2436745" cy="2417329"/>
              <a:chOff x="60316" y="3792435"/>
              <a:chExt cx="2224374" cy="203118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56085E-9982-0BEA-096D-0B07CB6BC472}"/>
                  </a:ext>
                </a:extLst>
              </p:cNvPr>
              <p:cNvSpPr/>
              <p:nvPr/>
            </p:nvSpPr>
            <p:spPr>
              <a:xfrm>
                <a:off x="169204" y="3792435"/>
                <a:ext cx="2006600" cy="2031188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50F78F-9E15-3363-81BC-5772233675FE}"/>
                  </a:ext>
                </a:extLst>
              </p:cNvPr>
              <p:cNvSpPr txBox="1"/>
              <p:nvPr/>
            </p:nvSpPr>
            <p:spPr>
              <a:xfrm>
                <a:off x="60316" y="4453319"/>
                <a:ext cx="2224374" cy="6668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>
                <a:defPPr>
                  <a:defRPr lang="en-UG"/>
                </a:defPPr>
                <a:lvl1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1pPr>
                <a:lvl2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2pPr>
                <a:lvl3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3pPr>
                <a:lvl4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4pPr>
                <a:lvl5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5pPr>
                <a:lvl6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6pPr>
                <a:lvl7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7pPr>
                <a:lvl8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8pPr>
                <a:lvl9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9pPr>
              </a:lstStyle>
              <a:p>
                <a:pPr algn="ctr"/>
                <a:r>
                  <a:rPr lang="en-GB" sz="2600" b="1" dirty="0">
                    <a:solidFill>
                      <a:srgbClr val="0000FF"/>
                    </a:solidFill>
                    <a:latin typeface="Aptos" panose="020B0004020202020204" pitchFamily="34" charset="0"/>
                  </a:rPr>
                  <a:t>2012</a:t>
                </a:r>
              </a:p>
              <a:p>
                <a:pPr algn="ctr"/>
                <a:r>
                  <a:rPr lang="en-GB" sz="2600" b="1" dirty="0">
                    <a:latin typeface="Aptos" panose="020B0004020202020204" pitchFamily="34" charset="0"/>
                  </a:rPr>
                  <a:t>7,245,245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3B5CEC-859A-1B9B-46AF-FB953C4FDFB0}"/>
                </a:ext>
              </a:extLst>
            </p:cNvPr>
            <p:cNvGrpSpPr/>
            <p:nvPr/>
          </p:nvGrpSpPr>
          <p:grpSpPr>
            <a:xfrm>
              <a:off x="3554162" y="4015662"/>
              <a:ext cx="2198180" cy="2179665"/>
              <a:chOff x="107106" y="3792435"/>
              <a:chExt cx="2224374" cy="203118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3234D34-3F28-59AF-0839-D563BC1DF11D}"/>
                  </a:ext>
                </a:extLst>
              </p:cNvPr>
              <p:cNvSpPr/>
              <p:nvPr/>
            </p:nvSpPr>
            <p:spPr>
              <a:xfrm>
                <a:off x="169204" y="3792435"/>
                <a:ext cx="2006600" cy="2031188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AE9BDC-A92D-168F-467A-182A67026DBF}"/>
                  </a:ext>
                </a:extLst>
              </p:cNvPr>
              <p:cNvSpPr txBox="1"/>
              <p:nvPr/>
            </p:nvSpPr>
            <p:spPr>
              <a:xfrm>
                <a:off x="107106" y="4465933"/>
                <a:ext cx="2224374" cy="8049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>
                <a:defPPr>
                  <a:defRPr lang="en-UG"/>
                </a:defPPr>
                <a:lvl1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1pPr>
                <a:lvl2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2pPr>
                <a:lvl3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3pPr>
                <a:lvl4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4pPr>
                <a:lvl5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5pPr>
                <a:lvl6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6pPr>
                <a:lvl7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7pPr>
                <a:lvl8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8pPr>
                <a:lvl9pPr>
                  <a:defRPr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</a:defRPr>
                </a:lvl9pPr>
              </a:lstStyle>
              <a:p>
                <a:pPr algn="ctr"/>
                <a:r>
                  <a:rPr lang="en-GB" sz="3000" b="1" dirty="0">
                    <a:solidFill>
                      <a:srgbClr val="0000FF"/>
                    </a:solidFill>
                    <a:latin typeface="Aptos" panose="020B0004020202020204" pitchFamily="34" charset="0"/>
                  </a:rPr>
                  <a:t>2024</a:t>
                </a:r>
              </a:p>
              <a:p>
                <a:pPr algn="ctr"/>
                <a:r>
                  <a:rPr lang="en-GB" sz="3000" b="1" dirty="0">
                    <a:latin typeface="Aptos" panose="020B0004020202020204" pitchFamily="34" charset="0"/>
                  </a:rPr>
                  <a:t>10,845,119</a:t>
                </a:r>
              </a:p>
            </p:txBody>
          </p:sp>
        </p:grpSp>
        <p:pic>
          <p:nvPicPr>
            <p:cNvPr id="20" name="Graphic 19" descr="House with solid fill">
              <a:extLst>
                <a:ext uri="{FF2B5EF4-FFF2-40B4-BE49-F238E27FC236}">
                  <a16:creationId xmlns:a16="http://schemas.microsoft.com/office/drawing/2014/main" id="{7EFE141C-C1BE-DB20-00D7-3FC9BDDD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4876" y="1540954"/>
              <a:ext cx="2006599" cy="200659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2F0DC-7BCA-D80C-7E96-67DC91F538BE}"/>
              </a:ext>
            </a:extLst>
          </p:cNvPr>
          <p:cNvGrpSpPr/>
          <p:nvPr/>
        </p:nvGrpSpPr>
        <p:grpSpPr>
          <a:xfrm>
            <a:off x="6484548" y="1020721"/>
            <a:ext cx="5453621" cy="4184111"/>
            <a:chOff x="6484548" y="1020721"/>
            <a:chExt cx="5453621" cy="4184111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DC7BF877-092D-D35B-18FE-803AEBFD934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6745001"/>
                </p:ext>
              </p:extLst>
            </p:nvPr>
          </p:nvGraphicFramePr>
          <p:xfrm>
            <a:off x="6484548" y="1020721"/>
            <a:ext cx="5453621" cy="33645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22" name="Graphic 21" descr="Man and woman with solid fill">
              <a:extLst>
                <a:ext uri="{FF2B5EF4-FFF2-40B4-BE49-F238E27FC236}">
                  <a16:creationId xmlns:a16="http://schemas.microsoft.com/office/drawing/2014/main" id="{A4703B28-8847-CC87-20C8-A14D9EF90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21062" y="4454937"/>
              <a:ext cx="749895" cy="749895"/>
            </a:xfrm>
            <a:prstGeom prst="rect">
              <a:avLst/>
            </a:prstGeom>
          </p:spPr>
        </p:pic>
        <p:pic>
          <p:nvPicPr>
            <p:cNvPr id="23" name="Graphic 22" descr="Man and woman with solid fill">
              <a:extLst>
                <a:ext uri="{FF2B5EF4-FFF2-40B4-BE49-F238E27FC236}">
                  <a16:creationId xmlns:a16="http://schemas.microsoft.com/office/drawing/2014/main" id="{ECA6EA0B-31FC-65AA-8BF7-1FE611E6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32443" y="4420124"/>
              <a:ext cx="749895" cy="749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06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757A57-27A7-309F-D1B8-2D3B942D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15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DD4B9-28AC-1F1A-8F6D-9269F6F27648}"/>
              </a:ext>
            </a:extLst>
          </p:cNvPr>
          <p:cNvSpPr txBox="1"/>
          <p:nvPr/>
        </p:nvSpPr>
        <p:spPr>
          <a:xfrm>
            <a:off x="4648199" y="64331"/>
            <a:ext cx="64116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Population Size (Millions)</a:t>
            </a:r>
          </a:p>
        </p:txBody>
      </p:sp>
      <p:pic>
        <p:nvPicPr>
          <p:cNvPr id="5" name="Graphic 4" descr="Business Growth with solid fill">
            <a:extLst>
              <a:ext uri="{FF2B5EF4-FFF2-40B4-BE49-F238E27FC236}">
                <a16:creationId xmlns:a16="http://schemas.microsoft.com/office/drawing/2014/main" id="{0CC47499-317B-D6B8-19B2-D0E06510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557" y="2946400"/>
            <a:ext cx="1571868" cy="1579007"/>
          </a:xfrm>
          <a:prstGeom prst="rect">
            <a:avLst/>
          </a:prstGeom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04748E-1FEF-6215-A232-89DFB069D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538306"/>
              </p:ext>
            </p:extLst>
          </p:nvPr>
        </p:nvGraphicFramePr>
        <p:xfrm>
          <a:off x="1985263" y="976563"/>
          <a:ext cx="9737558" cy="513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209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B560DA0-1F66-E1BE-88C5-896A7B5AF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395537"/>
              </p:ext>
            </p:extLst>
          </p:nvPr>
        </p:nvGraphicFramePr>
        <p:xfrm>
          <a:off x="218490" y="1056181"/>
          <a:ext cx="11719679" cy="495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2DCBC-609B-F35B-791E-26EA9725A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16</a:t>
            </a:fld>
            <a:endParaRPr lang="en-U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24068-03C4-2A2B-BC21-A782C98DF3B4}"/>
              </a:ext>
            </a:extLst>
          </p:cNvPr>
          <p:cNvSpPr txBox="1"/>
          <p:nvPr/>
        </p:nvSpPr>
        <p:spPr>
          <a:xfrm>
            <a:off x="3893574" y="100515"/>
            <a:ext cx="8216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Intercensal Population by sex, 1911-2024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97BF27-09E4-70F9-BF6F-F01EAB643668}"/>
              </a:ext>
            </a:extLst>
          </p:cNvPr>
          <p:cNvGrpSpPr/>
          <p:nvPr/>
        </p:nvGrpSpPr>
        <p:grpSpPr>
          <a:xfrm>
            <a:off x="4336026" y="1322417"/>
            <a:ext cx="1077257" cy="1373099"/>
            <a:chOff x="2958979" y="1619630"/>
            <a:chExt cx="432000" cy="1373099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4C97D7E-7F66-14FB-16A4-7C78B78697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979" y="1815310"/>
              <a:ext cx="432000" cy="1177419"/>
            </a:xfrm>
            <a:custGeom>
              <a:avLst/>
              <a:gdLst/>
              <a:ahLst/>
              <a:cxnLst>
                <a:cxn ang="0">
                  <a:pos x="643" y="1077"/>
                </a:cxn>
                <a:cxn ang="0">
                  <a:pos x="629" y="1136"/>
                </a:cxn>
                <a:cxn ang="0">
                  <a:pos x="619" y="1155"/>
                </a:cxn>
                <a:cxn ang="0">
                  <a:pos x="645" y="1091"/>
                </a:cxn>
                <a:cxn ang="0">
                  <a:pos x="583" y="585"/>
                </a:cxn>
                <a:cxn ang="0">
                  <a:pos x="593" y="773"/>
                </a:cxn>
                <a:cxn ang="0">
                  <a:pos x="605" y="702"/>
                </a:cxn>
                <a:cxn ang="0">
                  <a:pos x="608" y="514"/>
                </a:cxn>
                <a:cxn ang="0">
                  <a:pos x="268" y="57"/>
                </a:cxn>
                <a:cxn ang="0">
                  <a:pos x="240" y="257"/>
                </a:cxn>
                <a:cxn ang="0">
                  <a:pos x="211" y="544"/>
                </a:cxn>
                <a:cxn ang="0">
                  <a:pos x="188" y="674"/>
                </a:cxn>
                <a:cxn ang="0">
                  <a:pos x="300" y="696"/>
                </a:cxn>
                <a:cxn ang="0">
                  <a:pos x="421" y="705"/>
                </a:cxn>
                <a:cxn ang="0">
                  <a:pos x="440" y="498"/>
                </a:cxn>
                <a:cxn ang="0">
                  <a:pos x="482" y="324"/>
                </a:cxn>
                <a:cxn ang="0">
                  <a:pos x="526" y="124"/>
                </a:cxn>
                <a:cxn ang="0">
                  <a:pos x="531" y="18"/>
                </a:cxn>
                <a:cxn ang="0">
                  <a:pos x="732" y="99"/>
                </a:cxn>
                <a:cxn ang="0">
                  <a:pos x="739" y="183"/>
                </a:cxn>
                <a:cxn ang="0">
                  <a:pos x="746" y="661"/>
                </a:cxn>
                <a:cxn ang="0">
                  <a:pos x="737" y="834"/>
                </a:cxn>
                <a:cxn ang="0">
                  <a:pos x="717" y="951"/>
                </a:cxn>
                <a:cxn ang="0">
                  <a:pos x="687" y="1023"/>
                </a:cxn>
                <a:cxn ang="0">
                  <a:pos x="651" y="1165"/>
                </a:cxn>
                <a:cxn ang="0">
                  <a:pos x="599" y="1236"/>
                </a:cxn>
                <a:cxn ang="0">
                  <a:pos x="553" y="1277"/>
                </a:cxn>
                <a:cxn ang="0">
                  <a:pos x="506" y="1465"/>
                </a:cxn>
                <a:cxn ang="0">
                  <a:pos x="475" y="1597"/>
                </a:cxn>
                <a:cxn ang="0">
                  <a:pos x="470" y="1831"/>
                </a:cxn>
                <a:cxn ang="0">
                  <a:pos x="447" y="2032"/>
                </a:cxn>
                <a:cxn ang="0">
                  <a:pos x="439" y="2192"/>
                </a:cxn>
                <a:cxn ang="0">
                  <a:pos x="461" y="2247"/>
                </a:cxn>
                <a:cxn ang="0">
                  <a:pos x="498" y="2357"/>
                </a:cxn>
                <a:cxn ang="0">
                  <a:pos x="472" y="2458"/>
                </a:cxn>
                <a:cxn ang="0">
                  <a:pos x="383" y="2433"/>
                </a:cxn>
                <a:cxn ang="0">
                  <a:pos x="349" y="2415"/>
                </a:cxn>
                <a:cxn ang="0">
                  <a:pos x="250" y="2443"/>
                </a:cxn>
                <a:cxn ang="0">
                  <a:pos x="241" y="2376"/>
                </a:cxn>
                <a:cxn ang="0">
                  <a:pos x="274" y="2310"/>
                </a:cxn>
                <a:cxn ang="0">
                  <a:pos x="301" y="2212"/>
                </a:cxn>
                <a:cxn ang="0">
                  <a:pos x="265" y="2067"/>
                </a:cxn>
                <a:cxn ang="0">
                  <a:pos x="218" y="1831"/>
                </a:cxn>
                <a:cxn ang="0">
                  <a:pos x="203" y="1648"/>
                </a:cxn>
                <a:cxn ang="0">
                  <a:pos x="167" y="1519"/>
                </a:cxn>
                <a:cxn ang="0">
                  <a:pos x="138" y="1395"/>
                </a:cxn>
                <a:cxn ang="0">
                  <a:pos x="117" y="1261"/>
                </a:cxn>
                <a:cxn ang="0">
                  <a:pos x="84" y="1156"/>
                </a:cxn>
                <a:cxn ang="0">
                  <a:pos x="38" y="1120"/>
                </a:cxn>
                <a:cxn ang="0">
                  <a:pos x="55" y="953"/>
                </a:cxn>
                <a:cxn ang="0">
                  <a:pos x="38" y="868"/>
                </a:cxn>
                <a:cxn ang="0">
                  <a:pos x="7" y="677"/>
                </a:cxn>
                <a:cxn ang="0">
                  <a:pos x="6" y="510"/>
                </a:cxn>
                <a:cxn ang="0">
                  <a:pos x="25" y="298"/>
                </a:cxn>
                <a:cxn ang="0">
                  <a:pos x="39" y="169"/>
                </a:cxn>
                <a:cxn ang="0">
                  <a:pos x="66" y="64"/>
                </a:cxn>
                <a:cxn ang="0">
                  <a:pos x="163" y="33"/>
                </a:cxn>
                <a:cxn ang="0">
                  <a:pos x="291" y="0"/>
                </a:cxn>
              </a:cxnLst>
              <a:rect l="0" t="0" r="r" b="b"/>
              <a:pathLst>
                <a:path w="749" h="2467">
                  <a:moveTo>
                    <a:pt x="476" y="2312"/>
                  </a:moveTo>
                  <a:lnTo>
                    <a:pt x="482" y="2331"/>
                  </a:lnTo>
                  <a:lnTo>
                    <a:pt x="480" y="2322"/>
                  </a:lnTo>
                  <a:lnTo>
                    <a:pt x="476" y="2312"/>
                  </a:lnTo>
                  <a:close/>
                  <a:moveTo>
                    <a:pt x="645" y="1072"/>
                  </a:moveTo>
                  <a:lnTo>
                    <a:pt x="644" y="1073"/>
                  </a:lnTo>
                  <a:lnTo>
                    <a:pt x="644" y="1075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1" y="1088"/>
                  </a:lnTo>
                  <a:lnTo>
                    <a:pt x="641" y="1099"/>
                  </a:lnTo>
                  <a:lnTo>
                    <a:pt x="640" y="1110"/>
                  </a:lnTo>
                  <a:lnTo>
                    <a:pt x="637" y="1122"/>
                  </a:lnTo>
                  <a:lnTo>
                    <a:pt x="635" y="1131"/>
                  </a:lnTo>
                  <a:lnTo>
                    <a:pt x="632" y="1136"/>
                  </a:lnTo>
                  <a:lnTo>
                    <a:pt x="629" y="1136"/>
                  </a:lnTo>
                  <a:lnTo>
                    <a:pt x="628" y="1134"/>
                  </a:lnTo>
                  <a:lnTo>
                    <a:pt x="626" y="1131"/>
                  </a:lnTo>
                  <a:lnTo>
                    <a:pt x="623" y="1124"/>
                  </a:lnTo>
                  <a:lnTo>
                    <a:pt x="623" y="1126"/>
                  </a:lnTo>
                  <a:lnTo>
                    <a:pt x="622" y="1129"/>
                  </a:lnTo>
                  <a:lnTo>
                    <a:pt x="622" y="1130"/>
                  </a:lnTo>
                  <a:lnTo>
                    <a:pt x="620" y="1141"/>
                  </a:lnTo>
                  <a:lnTo>
                    <a:pt x="619" y="1155"/>
                  </a:lnTo>
                  <a:lnTo>
                    <a:pt x="625" y="1151"/>
                  </a:lnTo>
                  <a:lnTo>
                    <a:pt x="632" y="1147"/>
                  </a:lnTo>
                  <a:lnTo>
                    <a:pt x="637" y="1141"/>
                  </a:lnTo>
                  <a:lnTo>
                    <a:pt x="641" y="1134"/>
                  </a:lnTo>
                  <a:lnTo>
                    <a:pt x="643" y="1125"/>
                  </a:lnTo>
                  <a:lnTo>
                    <a:pt x="644" y="1117"/>
                  </a:lnTo>
                  <a:lnTo>
                    <a:pt x="644" y="1109"/>
                  </a:lnTo>
                  <a:lnTo>
                    <a:pt x="645" y="1091"/>
                  </a:lnTo>
                  <a:lnTo>
                    <a:pt x="647" y="1075"/>
                  </a:lnTo>
                  <a:lnTo>
                    <a:pt x="647" y="1072"/>
                  </a:lnTo>
                  <a:lnTo>
                    <a:pt x="645" y="1072"/>
                  </a:lnTo>
                  <a:close/>
                  <a:moveTo>
                    <a:pt x="608" y="490"/>
                  </a:moveTo>
                  <a:lnTo>
                    <a:pt x="604" y="504"/>
                  </a:lnTo>
                  <a:lnTo>
                    <a:pt x="598" y="523"/>
                  </a:lnTo>
                  <a:lnTo>
                    <a:pt x="586" y="564"/>
                  </a:lnTo>
                  <a:lnTo>
                    <a:pt x="583" y="585"/>
                  </a:lnTo>
                  <a:lnTo>
                    <a:pt x="582" y="606"/>
                  </a:lnTo>
                  <a:lnTo>
                    <a:pt x="582" y="631"/>
                  </a:lnTo>
                  <a:lnTo>
                    <a:pt x="583" y="655"/>
                  </a:lnTo>
                  <a:lnTo>
                    <a:pt x="583" y="691"/>
                  </a:lnTo>
                  <a:lnTo>
                    <a:pt x="585" y="711"/>
                  </a:lnTo>
                  <a:lnTo>
                    <a:pt x="586" y="732"/>
                  </a:lnTo>
                  <a:lnTo>
                    <a:pt x="590" y="754"/>
                  </a:lnTo>
                  <a:lnTo>
                    <a:pt x="593" y="773"/>
                  </a:lnTo>
                  <a:lnTo>
                    <a:pt x="598" y="785"/>
                  </a:lnTo>
                  <a:lnTo>
                    <a:pt x="603" y="792"/>
                  </a:lnTo>
                  <a:lnTo>
                    <a:pt x="606" y="796"/>
                  </a:lnTo>
                  <a:lnTo>
                    <a:pt x="607" y="795"/>
                  </a:lnTo>
                  <a:lnTo>
                    <a:pt x="608" y="788"/>
                  </a:lnTo>
                  <a:lnTo>
                    <a:pt x="608" y="755"/>
                  </a:lnTo>
                  <a:lnTo>
                    <a:pt x="607" y="727"/>
                  </a:lnTo>
                  <a:lnTo>
                    <a:pt x="605" y="702"/>
                  </a:lnTo>
                  <a:lnTo>
                    <a:pt x="604" y="678"/>
                  </a:lnTo>
                  <a:lnTo>
                    <a:pt x="603" y="660"/>
                  </a:lnTo>
                  <a:lnTo>
                    <a:pt x="603" y="588"/>
                  </a:lnTo>
                  <a:lnTo>
                    <a:pt x="605" y="569"/>
                  </a:lnTo>
                  <a:lnTo>
                    <a:pt x="606" y="559"/>
                  </a:lnTo>
                  <a:lnTo>
                    <a:pt x="607" y="545"/>
                  </a:lnTo>
                  <a:lnTo>
                    <a:pt x="607" y="530"/>
                  </a:lnTo>
                  <a:lnTo>
                    <a:pt x="608" y="514"/>
                  </a:lnTo>
                  <a:lnTo>
                    <a:pt x="608" y="490"/>
                  </a:lnTo>
                  <a:close/>
                  <a:moveTo>
                    <a:pt x="291" y="0"/>
                  </a:moveTo>
                  <a:lnTo>
                    <a:pt x="293" y="2"/>
                  </a:lnTo>
                  <a:lnTo>
                    <a:pt x="292" y="5"/>
                  </a:lnTo>
                  <a:lnTo>
                    <a:pt x="287" y="12"/>
                  </a:lnTo>
                  <a:lnTo>
                    <a:pt x="281" y="25"/>
                  </a:lnTo>
                  <a:lnTo>
                    <a:pt x="274" y="40"/>
                  </a:lnTo>
                  <a:lnTo>
                    <a:pt x="268" y="57"/>
                  </a:lnTo>
                  <a:lnTo>
                    <a:pt x="261" y="76"/>
                  </a:lnTo>
                  <a:lnTo>
                    <a:pt x="255" y="95"/>
                  </a:lnTo>
                  <a:lnTo>
                    <a:pt x="251" y="111"/>
                  </a:lnTo>
                  <a:lnTo>
                    <a:pt x="249" y="126"/>
                  </a:lnTo>
                  <a:lnTo>
                    <a:pt x="248" y="147"/>
                  </a:lnTo>
                  <a:lnTo>
                    <a:pt x="247" y="173"/>
                  </a:lnTo>
                  <a:lnTo>
                    <a:pt x="242" y="231"/>
                  </a:lnTo>
                  <a:lnTo>
                    <a:pt x="240" y="257"/>
                  </a:lnTo>
                  <a:lnTo>
                    <a:pt x="235" y="280"/>
                  </a:lnTo>
                  <a:lnTo>
                    <a:pt x="232" y="298"/>
                  </a:lnTo>
                  <a:lnTo>
                    <a:pt x="227" y="323"/>
                  </a:lnTo>
                  <a:lnTo>
                    <a:pt x="222" y="349"/>
                  </a:lnTo>
                  <a:lnTo>
                    <a:pt x="215" y="403"/>
                  </a:lnTo>
                  <a:lnTo>
                    <a:pt x="212" y="425"/>
                  </a:lnTo>
                  <a:lnTo>
                    <a:pt x="211" y="442"/>
                  </a:lnTo>
                  <a:lnTo>
                    <a:pt x="211" y="544"/>
                  </a:lnTo>
                  <a:lnTo>
                    <a:pt x="210" y="570"/>
                  </a:lnTo>
                  <a:lnTo>
                    <a:pt x="207" y="594"/>
                  </a:lnTo>
                  <a:lnTo>
                    <a:pt x="203" y="616"/>
                  </a:lnTo>
                  <a:lnTo>
                    <a:pt x="194" y="637"/>
                  </a:lnTo>
                  <a:lnTo>
                    <a:pt x="185" y="655"/>
                  </a:lnTo>
                  <a:lnTo>
                    <a:pt x="179" y="671"/>
                  </a:lnTo>
                  <a:lnTo>
                    <a:pt x="182" y="673"/>
                  </a:lnTo>
                  <a:lnTo>
                    <a:pt x="188" y="674"/>
                  </a:lnTo>
                  <a:lnTo>
                    <a:pt x="196" y="676"/>
                  </a:lnTo>
                  <a:lnTo>
                    <a:pt x="206" y="680"/>
                  </a:lnTo>
                  <a:lnTo>
                    <a:pt x="215" y="682"/>
                  </a:lnTo>
                  <a:lnTo>
                    <a:pt x="223" y="684"/>
                  </a:lnTo>
                  <a:lnTo>
                    <a:pt x="234" y="687"/>
                  </a:lnTo>
                  <a:lnTo>
                    <a:pt x="249" y="689"/>
                  </a:lnTo>
                  <a:lnTo>
                    <a:pt x="284" y="694"/>
                  </a:lnTo>
                  <a:lnTo>
                    <a:pt x="300" y="696"/>
                  </a:lnTo>
                  <a:lnTo>
                    <a:pt x="313" y="697"/>
                  </a:lnTo>
                  <a:lnTo>
                    <a:pt x="331" y="699"/>
                  </a:lnTo>
                  <a:lnTo>
                    <a:pt x="356" y="702"/>
                  </a:lnTo>
                  <a:lnTo>
                    <a:pt x="382" y="703"/>
                  </a:lnTo>
                  <a:lnTo>
                    <a:pt x="408" y="704"/>
                  </a:lnTo>
                  <a:lnTo>
                    <a:pt x="412" y="704"/>
                  </a:lnTo>
                  <a:lnTo>
                    <a:pt x="416" y="705"/>
                  </a:lnTo>
                  <a:lnTo>
                    <a:pt x="421" y="705"/>
                  </a:lnTo>
                  <a:lnTo>
                    <a:pt x="419" y="699"/>
                  </a:lnTo>
                  <a:lnTo>
                    <a:pt x="419" y="668"/>
                  </a:lnTo>
                  <a:lnTo>
                    <a:pt x="421" y="645"/>
                  </a:lnTo>
                  <a:lnTo>
                    <a:pt x="423" y="618"/>
                  </a:lnTo>
                  <a:lnTo>
                    <a:pt x="430" y="562"/>
                  </a:lnTo>
                  <a:lnTo>
                    <a:pt x="434" y="537"/>
                  </a:lnTo>
                  <a:lnTo>
                    <a:pt x="438" y="516"/>
                  </a:lnTo>
                  <a:lnTo>
                    <a:pt x="440" y="498"/>
                  </a:lnTo>
                  <a:lnTo>
                    <a:pt x="444" y="483"/>
                  </a:lnTo>
                  <a:lnTo>
                    <a:pt x="447" y="464"/>
                  </a:lnTo>
                  <a:lnTo>
                    <a:pt x="453" y="441"/>
                  </a:lnTo>
                  <a:lnTo>
                    <a:pt x="459" y="417"/>
                  </a:lnTo>
                  <a:lnTo>
                    <a:pt x="466" y="391"/>
                  </a:lnTo>
                  <a:lnTo>
                    <a:pt x="472" y="367"/>
                  </a:lnTo>
                  <a:lnTo>
                    <a:pt x="477" y="343"/>
                  </a:lnTo>
                  <a:lnTo>
                    <a:pt x="482" y="324"/>
                  </a:lnTo>
                  <a:lnTo>
                    <a:pt x="487" y="307"/>
                  </a:lnTo>
                  <a:lnTo>
                    <a:pt x="492" y="287"/>
                  </a:lnTo>
                  <a:lnTo>
                    <a:pt x="498" y="261"/>
                  </a:lnTo>
                  <a:lnTo>
                    <a:pt x="505" y="232"/>
                  </a:lnTo>
                  <a:lnTo>
                    <a:pt x="512" y="202"/>
                  </a:lnTo>
                  <a:lnTo>
                    <a:pt x="518" y="173"/>
                  </a:lnTo>
                  <a:lnTo>
                    <a:pt x="523" y="146"/>
                  </a:lnTo>
                  <a:lnTo>
                    <a:pt x="526" y="124"/>
                  </a:lnTo>
                  <a:lnTo>
                    <a:pt x="526" y="91"/>
                  </a:lnTo>
                  <a:lnTo>
                    <a:pt x="521" y="52"/>
                  </a:lnTo>
                  <a:lnTo>
                    <a:pt x="519" y="33"/>
                  </a:lnTo>
                  <a:lnTo>
                    <a:pt x="517" y="19"/>
                  </a:lnTo>
                  <a:lnTo>
                    <a:pt x="514" y="10"/>
                  </a:lnTo>
                  <a:lnTo>
                    <a:pt x="517" y="11"/>
                  </a:lnTo>
                  <a:lnTo>
                    <a:pt x="523" y="13"/>
                  </a:lnTo>
                  <a:lnTo>
                    <a:pt x="531" y="18"/>
                  </a:lnTo>
                  <a:lnTo>
                    <a:pt x="542" y="22"/>
                  </a:lnTo>
                  <a:lnTo>
                    <a:pt x="556" y="28"/>
                  </a:lnTo>
                  <a:lnTo>
                    <a:pt x="583" y="39"/>
                  </a:lnTo>
                  <a:lnTo>
                    <a:pt x="613" y="48"/>
                  </a:lnTo>
                  <a:lnTo>
                    <a:pt x="645" y="60"/>
                  </a:lnTo>
                  <a:lnTo>
                    <a:pt x="678" y="73"/>
                  </a:lnTo>
                  <a:lnTo>
                    <a:pt x="706" y="86"/>
                  </a:lnTo>
                  <a:lnTo>
                    <a:pt x="732" y="99"/>
                  </a:lnTo>
                  <a:lnTo>
                    <a:pt x="740" y="105"/>
                  </a:lnTo>
                  <a:lnTo>
                    <a:pt x="745" y="113"/>
                  </a:lnTo>
                  <a:lnTo>
                    <a:pt x="746" y="123"/>
                  </a:lnTo>
                  <a:lnTo>
                    <a:pt x="745" y="134"/>
                  </a:lnTo>
                  <a:lnTo>
                    <a:pt x="743" y="145"/>
                  </a:lnTo>
                  <a:lnTo>
                    <a:pt x="740" y="157"/>
                  </a:lnTo>
                  <a:lnTo>
                    <a:pt x="739" y="170"/>
                  </a:lnTo>
                  <a:lnTo>
                    <a:pt x="739" y="183"/>
                  </a:lnTo>
                  <a:lnTo>
                    <a:pt x="740" y="200"/>
                  </a:lnTo>
                  <a:lnTo>
                    <a:pt x="740" y="224"/>
                  </a:lnTo>
                  <a:lnTo>
                    <a:pt x="742" y="249"/>
                  </a:lnTo>
                  <a:lnTo>
                    <a:pt x="744" y="303"/>
                  </a:lnTo>
                  <a:lnTo>
                    <a:pt x="745" y="327"/>
                  </a:lnTo>
                  <a:lnTo>
                    <a:pt x="745" y="349"/>
                  </a:lnTo>
                  <a:lnTo>
                    <a:pt x="746" y="367"/>
                  </a:lnTo>
                  <a:lnTo>
                    <a:pt x="746" y="661"/>
                  </a:lnTo>
                  <a:lnTo>
                    <a:pt x="747" y="683"/>
                  </a:lnTo>
                  <a:lnTo>
                    <a:pt x="749" y="709"/>
                  </a:lnTo>
                  <a:lnTo>
                    <a:pt x="747" y="735"/>
                  </a:lnTo>
                  <a:lnTo>
                    <a:pt x="745" y="762"/>
                  </a:lnTo>
                  <a:lnTo>
                    <a:pt x="743" y="784"/>
                  </a:lnTo>
                  <a:lnTo>
                    <a:pt x="740" y="802"/>
                  </a:lnTo>
                  <a:lnTo>
                    <a:pt x="739" y="817"/>
                  </a:lnTo>
                  <a:lnTo>
                    <a:pt x="737" y="834"/>
                  </a:lnTo>
                  <a:lnTo>
                    <a:pt x="735" y="847"/>
                  </a:lnTo>
                  <a:lnTo>
                    <a:pt x="732" y="863"/>
                  </a:lnTo>
                  <a:lnTo>
                    <a:pt x="729" y="881"/>
                  </a:lnTo>
                  <a:lnTo>
                    <a:pt x="727" y="899"/>
                  </a:lnTo>
                  <a:lnTo>
                    <a:pt x="723" y="917"/>
                  </a:lnTo>
                  <a:lnTo>
                    <a:pt x="721" y="930"/>
                  </a:lnTo>
                  <a:lnTo>
                    <a:pt x="720" y="939"/>
                  </a:lnTo>
                  <a:lnTo>
                    <a:pt x="717" y="951"/>
                  </a:lnTo>
                  <a:lnTo>
                    <a:pt x="716" y="966"/>
                  </a:lnTo>
                  <a:lnTo>
                    <a:pt x="714" y="982"/>
                  </a:lnTo>
                  <a:lnTo>
                    <a:pt x="711" y="996"/>
                  </a:lnTo>
                  <a:lnTo>
                    <a:pt x="708" y="1006"/>
                  </a:lnTo>
                  <a:lnTo>
                    <a:pt x="702" y="1013"/>
                  </a:lnTo>
                  <a:lnTo>
                    <a:pt x="696" y="1018"/>
                  </a:lnTo>
                  <a:lnTo>
                    <a:pt x="691" y="1022"/>
                  </a:lnTo>
                  <a:lnTo>
                    <a:pt x="687" y="1023"/>
                  </a:lnTo>
                  <a:lnTo>
                    <a:pt x="687" y="1038"/>
                  </a:lnTo>
                  <a:lnTo>
                    <a:pt x="689" y="1066"/>
                  </a:lnTo>
                  <a:lnTo>
                    <a:pt x="689" y="1086"/>
                  </a:lnTo>
                  <a:lnTo>
                    <a:pt x="685" y="1104"/>
                  </a:lnTo>
                  <a:lnTo>
                    <a:pt x="679" y="1124"/>
                  </a:lnTo>
                  <a:lnTo>
                    <a:pt x="671" y="1142"/>
                  </a:lnTo>
                  <a:lnTo>
                    <a:pt x="663" y="1154"/>
                  </a:lnTo>
                  <a:lnTo>
                    <a:pt x="651" y="1165"/>
                  </a:lnTo>
                  <a:lnTo>
                    <a:pt x="641" y="1169"/>
                  </a:lnTo>
                  <a:lnTo>
                    <a:pt x="630" y="1173"/>
                  </a:lnTo>
                  <a:lnTo>
                    <a:pt x="616" y="1175"/>
                  </a:lnTo>
                  <a:lnTo>
                    <a:pt x="614" y="1194"/>
                  </a:lnTo>
                  <a:lnTo>
                    <a:pt x="612" y="1209"/>
                  </a:lnTo>
                  <a:lnTo>
                    <a:pt x="609" y="1220"/>
                  </a:lnTo>
                  <a:lnTo>
                    <a:pt x="606" y="1230"/>
                  </a:lnTo>
                  <a:lnTo>
                    <a:pt x="599" y="1236"/>
                  </a:lnTo>
                  <a:lnTo>
                    <a:pt x="591" y="1238"/>
                  </a:lnTo>
                  <a:lnTo>
                    <a:pt x="579" y="1243"/>
                  </a:lnTo>
                  <a:lnTo>
                    <a:pt x="569" y="1245"/>
                  </a:lnTo>
                  <a:lnTo>
                    <a:pt x="557" y="1247"/>
                  </a:lnTo>
                  <a:lnTo>
                    <a:pt x="556" y="1253"/>
                  </a:lnTo>
                  <a:lnTo>
                    <a:pt x="556" y="1259"/>
                  </a:lnTo>
                  <a:lnTo>
                    <a:pt x="555" y="1263"/>
                  </a:lnTo>
                  <a:lnTo>
                    <a:pt x="553" y="1277"/>
                  </a:lnTo>
                  <a:lnTo>
                    <a:pt x="548" y="1294"/>
                  </a:lnTo>
                  <a:lnTo>
                    <a:pt x="543" y="1313"/>
                  </a:lnTo>
                  <a:lnTo>
                    <a:pt x="539" y="1334"/>
                  </a:lnTo>
                  <a:lnTo>
                    <a:pt x="533" y="1355"/>
                  </a:lnTo>
                  <a:lnTo>
                    <a:pt x="529" y="1373"/>
                  </a:lnTo>
                  <a:lnTo>
                    <a:pt x="523" y="1403"/>
                  </a:lnTo>
                  <a:lnTo>
                    <a:pt x="518" y="1423"/>
                  </a:lnTo>
                  <a:lnTo>
                    <a:pt x="506" y="1465"/>
                  </a:lnTo>
                  <a:lnTo>
                    <a:pt x="501" y="1484"/>
                  </a:lnTo>
                  <a:lnTo>
                    <a:pt x="496" y="1502"/>
                  </a:lnTo>
                  <a:lnTo>
                    <a:pt x="491" y="1513"/>
                  </a:lnTo>
                  <a:lnTo>
                    <a:pt x="484" y="1527"/>
                  </a:lnTo>
                  <a:lnTo>
                    <a:pt x="475" y="1533"/>
                  </a:lnTo>
                  <a:lnTo>
                    <a:pt x="474" y="1546"/>
                  </a:lnTo>
                  <a:lnTo>
                    <a:pt x="474" y="1573"/>
                  </a:lnTo>
                  <a:lnTo>
                    <a:pt x="475" y="1597"/>
                  </a:lnTo>
                  <a:lnTo>
                    <a:pt x="477" y="1625"/>
                  </a:lnTo>
                  <a:lnTo>
                    <a:pt x="483" y="1677"/>
                  </a:lnTo>
                  <a:lnTo>
                    <a:pt x="483" y="1702"/>
                  </a:lnTo>
                  <a:lnTo>
                    <a:pt x="482" y="1729"/>
                  </a:lnTo>
                  <a:lnTo>
                    <a:pt x="480" y="1757"/>
                  </a:lnTo>
                  <a:lnTo>
                    <a:pt x="476" y="1784"/>
                  </a:lnTo>
                  <a:lnTo>
                    <a:pt x="473" y="1809"/>
                  </a:lnTo>
                  <a:lnTo>
                    <a:pt x="470" y="1831"/>
                  </a:lnTo>
                  <a:lnTo>
                    <a:pt x="468" y="1846"/>
                  </a:lnTo>
                  <a:lnTo>
                    <a:pt x="466" y="1867"/>
                  </a:lnTo>
                  <a:lnTo>
                    <a:pt x="463" y="1893"/>
                  </a:lnTo>
                  <a:lnTo>
                    <a:pt x="460" y="1919"/>
                  </a:lnTo>
                  <a:lnTo>
                    <a:pt x="458" y="1948"/>
                  </a:lnTo>
                  <a:lnTo>
                    <a:pt x="454" y="1979"/>
                  </a:lnTo>
                  <a:lnTo>
                    <a:pt x="451" y="2007"/>
                  </a:lnTo>
                  <a:lnTo>
                    <a:pt x="447" y="2032"/>
                  </a:lnTo>
                  <a:lnTo>
                    <a:pt x="445" y="2055"/>
                  </a:lnTo>
                  <a:lnTo>
                    <a:pt x="443" y="2073"/>
                  </a:lnTo>
                  <a:lnTo>
                    <a:pt x="441" y="2086"/>
                  </a:lnTo>
                  <a:lnTo>
                    <a:pt x="439" y="2103"/>
                  </a:lnTo>
                  <a:lnTo>
                    <a:pt x="437" y="2145"/>
                  </a:lnTo>
                  <a:lnTo>
                    <a:pt x="438" y="2165"/>
                  </a:lnTo>
                  <a:lnTo>
                    <a:pt x="438" y="2181"/>
                  </a:lnTo>
                  <a:lnTo>
                    <a:pt x="439" y="2192"/>
                  </a:lnTo>
                  <a:lnTo>
                    <a:pt x="441" y="2197"/>
                  </a:lnTo>
                  <a:lnTo>
                    <a:pt x="444" y="2207"/>
                  </a:lnTo>
                  <a:lnTo>
                    <a:pt x="447" y="2217"/>
                  </a:lnTo>
                  <a:lnTo>
                    <a:pt x="447" y="2216"/>
                  </a:lnTo>
                  <a:lnTo>
                    <a:pt x="450" y="2221"/>
                  </a:lnTo>
                  <a:lnTo>
                    <a:pt x="452" y="2228"/>
                  </a:lnTo>
                  <a:lnTo>
                    <a:pt x="456" y="2237"/>
                  </a:lnTo>
                  <a:lnTo>
                    <a:pt x="461" y="2247"/>
                  </a:lnTo>
                  <a:lnTo>
                    <a:pt x="465" y="2258"/>
                  </a:lnTo>
                  <a:lnTo>
                    <a:pt x="469" y="2267"/>
                  </a:lnTo>
                  <a:lnTo>
                    <a:pt x="472" y="2275"/>
                  </a:lnTo>
                  <a:lnTo>
                    <a:pt x="474" y="2280"/>
                  </a:lnTo>
                  <a:lnTo>
                    <a:pt x="484" y="2311"/>
                  </a:lnTo>
                  <a:lnTo>
                    <a:pt x="489" y="2326"/>
                  </a:lnTo>
                  <a:lnTo>
                    <a:pt x="495" y="2342"/>
                  </a:lnTo>
                  <a:lnTo>
                    <a:pt x="498" y="2357"/>
                  </a:lnTo>
                  <a:lnTo>
                    <a:pt x="502" y="2369"/>
                  </a:lnTo>
                  <a:lnTo>
                    <a:pt x="504" y="2386"/>
                  </a:lnTo>
                  <a:lnTo>
                    <a:pt x="502" y="2402"/>
                  </a:lnTo>
                  <a:lnTo>
                    <a:pt x="498" y="2418"/>
                  </a:lnTo>
                  <a:lnTo>
                    <a:pt x="492" y="2431"/>
                  </a:lnTo>
                  <a:lnTo>
                    <a:pt x="488" y="2440"/>
                  </a:lnTo>
                  <a:lnTo>
                    <a:pt x="481" y="2450"/>
                  </a:lnTo>
                  <a:lnTo>
                    <a:pt x="472" y="2458"/>
                  </a:lnTo>
                  <a:lnTo>
                    <a:pt x="461" y="2465"/>
                  </a:lnTo>
                  <a:lnTo>
                    <a:pt x="451" y="2467"/>
                  </a:lnTo>
                  <a:lnTo>
                    <a:pt x="438" y="2466"/>
                  </a:lnTo>
                  <a:lnTo>
                    <a:pt x="423" y="2461"/>
                  </a:lnTo>
                  <a:lnTo>
                    <a:pt x="409" y="2456"/>
                  </a:lnTo>
                  <a:lnTo>
                    <a:pt x="400" y="2451"/>
                  </a:lnTo>
                  <a:lnTo>
                    <a:pt x="393" y="2444"/>
                  </a:lnTo>
                  <a:lnTo>
                    <a:pt x="383" y="2433"/>
                  </a:lnTo>
                  <a:lnTo>
                    <a:pt x="375" y="2422"/>
                  </a:lnTo>
                  <a:lnTo>
                    <a:pt x="370" y="2411"/>
                  </a:lnTo>
                  <a:lnTo>
                    <a:pt x="368" y="2407"/>
                  </a:lnTo>
                  <a:lnTo>
                    <a:pt x="365" y="2403"/>
                  </a:lnTo>
                  <a:lnTo>
                    <a:pt x="364" y="2403"/>
                  </a:lnTo>
                  <a:lnTo>
                    <a:pt x="361" y="2404"/>
                  </a:lnTo>
                  <a:lnTo>
                    <a:pt x="356" y="2410"/>
                  </a:lnTo>
                  <a:lnTo>
                    <a:pt x="349" y="2415"/>
                  </a:lnTo>
                  <a:lnTo>
                    <a:pt x="338" y="2421"/>
                  </a:lnTo>
                  <a:lnTo>
                    <a:pt x="327" y="2425"/>
                  </a:lnTo>
                  <a:lnTo>
                    <a:pt x="314" y="2431"/>
                  </a:lnTo>
                  <a:lnTo>
                    <a:pt x="302" y="2435"/>
                  </a:lnTo>
                  <a:lnTo>
                    <a:pt x="288" y="2438"/>
                  </a:lnTo>
                  <a:lnTo>
                    <a:pt x="274" y="2440"/>
                  </a:lnTo>
                  <a:lnTo>
                    <a:pt x="261" y="2442"/>
                  </a:lnTo>
                  <a:lnTo>
                    <a:pt x="250" y="2443"/>
                  </a:lnTo>
                  <a:lnTo>
                    <a:pt x="242" y="2442"/>
                  </a:lnTo>
                  <a:lnTo>
                    <a:pt x="236" y="2437"/>
                  </a:lnTo>
                  <a:lnTo>
                    <a:pt x="233" y="2431"/>
                  </a:lnTo>
                  <a:lnTo>
                    <a:pt x="230" y="2423"/>
                  </a:lnTo>
                  <a:lnTo>
                    <a:pt x="229" y="2413"/>
                  </a:lnTo>
                  <a:lnTo>
                    <a:pt x="232" y="2400"/>
                  </a:lnTo>
                  <a:lnTo>
                    <a:pt x="235" y="2387"/>
                  </a:lnTo>
                  <a:lnTo>
                    <a:pt x="241" y="2376"/>
                  </a:lnTo>
                  <a:lnTo>
                    <a:pt x="244" y="2369"/>
                  </a:lnTo>
                  <a:lnTo>
                    <a:pt x="250" y="2359"/>
                  </a:lnTo>
                  <a:lnTo>
                    <a:pt x="256" y="2347"/>
                  </a:lnTo>
                  <a:lnTo>
                    <a:pt x="262" y="2335"/>
                  </a:lnTo>
                  <a:lnTo>
                    <a:pt x="268" y="2323"/>
                  </a:lnTo>
                  <a:lnTo>
                    <a:pt x="271" y="2314"/>
                  </a:lnTo>
                  <a:lnTo>
                    <a:pt x="274" y="2308"/>
                  </a:lnTo>
                  <a:lnTo>
                    <a:pt x="274" y="2310"/>
                  </a:lnTo>
                  <a:lnTo>
                    <a:pt x="276" y="2306"/>
                  </a:lnTo>
                  <a:lnTo>
                    <a:pt x="277" y="2302"/>
                  </a:lnTo>
                  <a:lnTo>
                    <a:pt x="279" y="2300"/>
                  </a:lnTo>
                  <a:lnTo>
                    <a:pt x="285" y="2288"/>
                  </a:lnTo>
                  <a:lnTo>
                    <a:pt x="297" y="2260"/>
                  </a:lnTo>
                  <a:lnTo>
                    <a:pt x="301" y="2246"/>
                  </a:lnTo>
                  <a:lnTo>
                    <a:pt x="302" y="2231"/>
                  </a:lnTo>
                  <a:lnTo>
                    <a:pt x="301" y="2212"/>
                  </a:lnTo>
                  <a:lnTo>
                    <a:pt x="299" y="2193"/>
                  </a:lnTo>
                  <a:lnTo>
                    <a:pt x="295" y="2178"/>
                  </a:lnTo>
                  <a:lnTo>
                    <a:pt x="293" y="2166"/>
                  </a:lnTo>
                  <a:lnTo>
                    <a:pt x="288" y="2150"/>
                  </a:lnTo>
                  <a:lnTo>
                    <a:pt x="283" y="2130"/>
                  </a:lnTo>
                  <a:lnTo>
                    <a:pt x="277" y="2109"/>
                  </a:lnTo>
                  <a:lnTo>
                    <a:pt x="270" y="2087"/>
                  </a:lnTo>
                  <a:lnTo>
                    <a:pt x="265" y="2067"/>
                  </a:lnTo>
                  <a:lnTo>
                    <a:pt x="259" y="2043"/>
                  </a:lnTo>
                  <a:lnTo>
                    <a:pt x="254" y="2015"/>
                  </a:lnTo>
                  <a:lnTo>
                    <a:pt x="244" y="1959"/>
                  </a:lnTo>
                  <a:lnTo>
                    <a:pt x="241" y="1935"/>
                  </a:lnTo>
                  <a:lnTo>
                    <a:pt x="237" y="1914"/>
                  </a:lnTo>
                  <a:lnTo>
                    <a:pt x="232" y="1888"/>
                  </a:lnTo>
                  <a:lnTo>
                    <a:pt x="225" y="1860"/>
                  </a:lnTo>
                  <a:lnTo>
                    <a:pt x="218" y="1831"/>
                  </a:lnTo>
                  <a:lnTo>
                    <a:pt x="212" y="1802"/>
                  </a:lnTo>
                  <a:lnTo>
                    <a:pt x="207" y="1775"/>
                  </a:lnTo>
                  <a:lnTo>
                    <a:pt x="204" y="1746"/>
                  </a:lnTo>
                  <a:lnTo>
                    <a:pt x="203" y="1722"/>
                  </a:lnTo>
                  <a:lnTo>
                    <a:pt x="203" y="1700"/>
                  </a:lnTo>
                  <a:lnTo>
                    <a:pt x="204" y="1680"/>
                  </a:lnTo>
                  <a:lnTo>
                    <a:pt x="204" y="1664"/>
                  </a:lnTo>
                  <a:lnTo>
                    <a:pt x="203" y="1648"/>
                  </a:lnTo>
                  <a:lnTo>
                    <a:pt x="200" y="1630"/>
                  </a:lnTo>
                  <a:lnTo>
                    <a:pt x="193" y="1588"/>
                  </a:lnTo>
                  <a:lnTo>
                    <a:pt x="191" y="1566"/>
                  </a:lnTo>
                  <a:lnTo>
                    <a:pt x="190" y="1546"/>
                  </a:lnTo>
                  <a:lnTo>
                    <a:pt x="190" y="1533"/>
                  </a:lnTo>
                  <a:lnTo>
                    <a:pt x="191" y="1523"/>
                  </a:lnTo>
                  <a:lnTo>
                    <a:pt x="178" y="1522"/>
                  </a:lnTo>
                  <a:lnTo>
                    <a:pt x="167" y="1519"/>
                  </a:lnTo>
                  <a:lnTo>
                    <a:pt x="157" y="1515"/>
                  </a:lnTo>
                  <a:lnTo>
                    <a:pt x="152" y="1508"/>
                  </a:lnTo>
                  <a:lnTo>
                    <a:pt x="148" y="1498"/>
                  </a:lnTo>
                  <a:lnTo>
                    <a:pt x="143" y="1473"/>
                  </a:lnTo>
                  <a:lnTo>
                    <a:pt x="143" y="1451"/>
                  </a:lnTo>
                  <a:lnTo>
                    <a:pt x="141" y="1436"/>
                  </a:lnTo>
                  <a:lnTo>
                    <a:pt x="140" y="1416"/>
                  </a:lnTo>
                  <a:lnTo>
                    <a:pt x="138" y="1395"/>
                  </a:lnTo>
                  <a:lnTo>
                    <a:pt x="134" y="1373"/>
                  </a:lnTo>
                  <a:lnTo>
                    <a:pt x="132" y="1352"/>
                  </a:lnTo>
                  <a:lnTo>
                    <a:pt x="130" y="1336"/>
                  </a:lnTo>
                  <a:lnTo>
                    <a:pt x="128" y="1324"/>
                  </a:lnTo>
                  <a:lnTo>
                    <a:pt x="127" y="1315"/>
                  </a:lnTo>
                  <a:lnTo>
                    <a:pt x="124" y="1300"/>
                  </a:lnTo>
                  <a:lnTo>
                    <a:pt x="120" y="1281"/>
                  </a:lnTo>
                  <a:lnTo>
                    <a:pt x="117" y="1261"/>
                  </a:lnTo>
                  <a:lnTo>
                    <a:pt x="113" y="1240"/>
                  </a:lnTo>
                  <a:lnTo>
                    <a:pt x="110" y="1220"/>
                  </a:lnTo>
                  <a:lnTo>
                    <a:pt x="108" y="1203"/>
                  </a:lnTo>
                  <a:lnTo>
                    <a:pt x="105" y="1188"/>
                  </a:lnTo>
                  <a:lnTo>
                    <a:pt x="104" y="1179"/>
                  </a:lnTo>
                  <a:lnTo>
                    <a:pt x="101" y="1154"/>
                  </a:lnTo>
                  <a:lnTo>
                    <a:pt x="96" y="1154"/>
                  </a:lnTo>
                  <a:lnTo>
                    <a:pt x="84" y="1156"/>
                  </a:lnTo>
                  <a:lnTo>
                    <a:pt x="70" y="1160"/>
                  </a:lnTo>
                  <a:lnTo>
                    <a:pt x="60" y="1163"/>
                  </a:lnTo>
                  <a:lnTo>
                    <a:pt x="51" y="1166"/>
                  </a:lnTo>
                  <a:lnTo>
                    <a:pt x="45" y="1167"/>
                  </a:lnTo>
                  <a:lnTo>
                    <a:pt x="40" y="1166"/>
                  </a:lnTo>
                  <a:lnTo>
                    <a:pt x="39" y="1160"/>
                  </a:lnTo>
                  <a:lnTo>
                    <a:pt x="39" y="1138"/>
                  </a:lnTo>
                  <a:lnTo>
                    <a:pt x="38" y="1120"/>
                  </a:lnTo>
                  <a:lnTo>
                    <a:pt x="38" y="1098"/>
                  </a:lnTo>
                  <a:lnTo>
                    <a:pt x="39" y="1074"/>
                  </a:lnTo>
                  <a:lnTo>
                    <a:pt x="39" y="1048"/>
                  </a:lnTo>
                  <a:lnTo>
                    <a:pt x="40" y="1024"/>
                  </a:lnTo>
                  <a:lnTo>
                    <a:pt x="43" y="1001"/>
                  </a:lnTo>
                  <a:lnTo>
                    <a:pt x="46" y="981"/>
                  </a:lnTo>
                  <a:lnTo>
                    <a:pt x="50" y="963"/>
                  </a:lnTo>
                  <a:lnTo>
                    <a:pt x="55" y="953"/>
                  </a:lnTo>
                  <a:lnTo>
                    <a:pt x="69" y="938"/>
                  </a:lnTo>
                  <a:lnTo>
                    <a:pt x="83" y="926"/>
                  </a:lnTo>
                  <a:lnTo>
                    <a:pt x="83" y="891"/>
                  </a:lnTo>
                  <a:lnTo>
                    <a:pt x="80" y="890"/>
                  </a:lnTo>
                  <a:lnTo>
                    <a:pt x="76" y="890"/>
                  </a:lnTo>
                  <a:lnTo>
                    <a:pt x="61" y="885"/>
                  </a:lnTo>
                  <a:lnTo>
                    <a:pt x="48" y="877"/>
                  </a:lnTo>
                  <a:lnTo>
                    <a:pt x="38" y="868"/>
                  </a:lnTo>
                  <a:lnTo>
                    <a:pt x="32" y="855"/>
                  </a:lnTo>
                  <a:lnTo>
                    <a:pt x="29" y="842"/>
                  </a:lnTo>
                  <a:lnTo>
                    <a:pt x="24" y="824"/>
                  </a:lnTo>
                  <a:lnTo>
                    <a:pt x="19" y="804"/>
                  </a:lnTo>
                  <a:lnTo>
                    <a:pt x="16" y="783"/>
                  </a:lnTo>
                  <a:lnTo>
                    <a:pt x="15" y="763"/>
                  </a:lnTo>
                  <a:lnTo>
                    <a:pt x="14" y="733"/>
                  </a:lnTo>
                  <a:lnTo>
                    <a:pt x="7" y="677"/>
                  </a:lnTo>
                  <a:lnTo>
                    <a:pt x="6" y="663"/>
                  </a:lnTo>
                  <a:lnTo>
                    <a:pt x="3" y="645"/>
                  </a:lnTo>
                  <a:lnTo>
                    <a:pt x="2" y="625"/>
                  </a:lnTo>
                  <a:lnTo>
                    <a:pt x="0" y="605"/>
                  </a:lnTo>
                  <a:lnTo>
                    <a:pt x="0" y="574"/>
                  </a:lnTo>
                  <a:lnTo>
                    <a:pt x="1" y="556"/>
                  </a:lnTo>
                  <a:lnTo>
                    <a:pt x="3" y="534"/>
                  </a:lnTo>
                  <a:lnTo>
                    <a:pt x="6" y="510"/>
                  </a:lnTo>
                  <a:lnTo>
                    <a:pt x="10" y="459"/>
                  </a:lnTo>
                  <a:lnTo>
                    <a:pt x="11" y="434"/>
                  </a:lnTo>
                  <a:lnTo>
                    <a:pt x="13" y="414"/>
                  </a:lnTo>
                  <a:lnTo>
                    <a:pt x="15" y="392"/>
                  </a:lnTo>
                  <a:lnTo>
                    <a:pt x="17" y="369"/>
                  </a:lnTo>
                  <a:lnTo>
                    <a:pt x="19" y="345"/>
                  </a:lnTo>
                  <a:lnTo>
                    <a:pt x="23" y="320"/>
                  </a:lnTo>
                  <a:lnTo>
                    <a:pt x="25" y="298"/>
                  </a:lnTo>
                  <a:lnTo>
                    <a:pt x="26" y="280"/>
                  </a:lnTo>
                  <a:lnTo>
                    <a:pt x="29" y="264"/>
                  </a:lnTo>
                  <a:lnTo>
                    <a:pt x="29" y="254"/>
                  </a:lnTo>
                  <a:lnTo>
                    <a:pt x="30" y="243"/>
                  </a:lnTo>
                  <a:lnTo>
                    <a:pt x="31" y="227"/>
                  </a:lnTo>
                  <a:lnTo>
                    <a:pt x="33" y="209"/>
                  </a:lnTo>
                  <a:lnTo>
                    <a:pt x="36" y="189"/>
                  </a:lnTo>
                  <a:lnTo>
                    <a:pt x="39" y="169"/>
                  </a:lnTo>
                  <a:lnTo>
                    <a:pt x="41" y="152"/>
                  </a:lnTo>
                  <a:lnTo>
                    <a:pt x="44" y="136"/>
                  </a:lnTo>
                  <a:lnTo>
                    <a:pt x="45" y="126"/>
                  </a:lnTo>
                  <a:lnTo>
                    <a:pt x="46" y="114"/>
                  </a:lnTo>
                  <a:lnTo>
                    <a:pt x="48" y="102"/>
                  </a:lnTo>
                  <a:lnTo>
                    <a:pt x="52" y="89"/>
                  </a:lnTo>
                  <a:lnTo>
                    <a:pt x="58" y="75"/>
                  </a:lnTo>
                  <a:lnTo>
                    <a:pt x="66" y="64"/>
                  </a:lnTo>
                  <a:lnTo>
                    <a:pt x="77" y="55"/>
                  </a:lnTo>
                  <a:lnTo>
                    <a:pt x="83" y="52"/>
                  </a:lnTo>
                  <a:lnTo>
                    <a:pt x="89" y="49"/>
                  </a:lnTo>
                  <a:lnTo>
                    <a:pt x="97" y="47"/>
                  </a:lnTo>
                  <a:lnTo>
                    <a:pt x="109" y="46"/>
                  </a:lnTo>
                  <a:lnTo>
                    <a:pt x="124" y="43"/>
                  </a:lnTo>
                  <a:lnTo>
                    <a:pt x="142" y="40"/>
                  </a:lnTo>
                  <a:lnTo>
                    <a:pt x="163" y="33"/>
                  </a:lnTo>
                  <a:lnTo>
                    <a:pt x="185" y="26"/>
                  </a:lnTo>
                  <a:lnTo>
                    <a:pt x="205" y="19"/>
                  </a:lnTo>
                  <a:lnTo>
                    <a:pt x="223" y="16"/>
                  </a:lnTo>
                  <a:lnTo>
                    <a:pt x="236" y="13"/>
                  </a:lnTo>
                  <a:lnTo>
                    <a:pt x="262" y="6"/>
                  </a:lnTo>
                  <a:lnTo>
                    <a:pt x="273" y="3"/>
                  </a:lnTo>
                  <a:lnTo>
                    <a:pt x="284" y="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66CC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BDB5E9E8-5FD1-D0DB-F46F-E6074CF76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357" y="1619630"/>
              <a:ext cx="298478" cy="282542"/>
            </a:xfrm>
            <a:custGeom>
              <a:avLst/>
              <a:gdLst/>
              <a:ahLst/>
              <a:cxnLst>
                <a:cxn ang="0">
                  <a:pos x="244" y="1"/>
                </a:cxn>
                <a:cxn ang="0">
                  <a:pos x="280" y="11"/>
                </a:cxn>
                <a:cxn ang="0">
                  <a:pos x="311" y="32"/>
                </a:cxn>
                <a:cxn ang="0">
                  <a:pos x="333" y="63"/>
                </a:cxn>
                <a:cxn ang="0">
                  <a:pos x="353" y="99"/>
                </a:cxn>
                <a:cxn ang="0">
                  <a:pos x="369" y="128"/>
                </a:cxn>
                <a:cxn ang="0">
                  <a:pos x="380" y="158"/>
                </a:cxn>
                <a:cxn ang="0">
                  <a:pos x="390" y="188"/>
                </a:cxn>
                <a:cxn ang="0">
                  <a:pos x="392" y="214"/>
                </a:cxn>
                <a:cxn ang="0">
                  <a:pos x="400" y="227"/>
                </a:cxn>
                <a:cxn ang="0">
                  <a:pos x="412" y="241"/>
                </a:cxn>
                <a:cxn ang="0">
                  <a:pos x="413" y="253"/>
                </a:cxn>
                <a:cxn ang="0">
                  <a:pos x="406" y="267"/>
                </a:cxn>
                <a:cxn ang="0">
                  <a:pos x="391" y="284"/>
                </a:cxn>
                <a:cxn ang="0">
                  <a:pos x="387" y="302"/>
                </a:cxn>
                <a:cxn ang="0">
                  <a:pos x="392" y="322"/>
                </a:cxn>
                <a:cxn ang="0">
                  <a:pos x="397" y="336"/>
                </a:cxn>
                <a:cxn ang="0">
                  <a:pos x="390" y="353"/>
                </a:cxn>
                <a:cxn ang="0">
                  <a:pos x="375" y="372"/>
                </a:cxn>
                <a:cxn ang="0">
                  <a:pos x="353" y="382"/>
                </a:cxn>
                <a:cxn ang="0">
                  <a:pos x="318" y="384"/>
                </a:cxn>
                <a:cxn ang="0">
                  <a:pos x="319" y="423"/>
                </a:cxn>
                <a:cxn ang="0">
                  <a:pos x="316" y="444"/>
                </a:cxn>
                <a:cxn ang="0">
                  <a:pos x="305" y="472"/>
                </a:cxn>
                <a:cxn ang="0">
                  <a:pos x="291" y="503"/>
                </a:cxn>
                <a:cxn ang="0">
                  <a:pos x="278" y="531"/>
                </a:cxn>
                <a:cxn ang="0">
                  <a:pos x="183" y="592"/>
                </a:cxn>
                <a:cxn ang="0">
                  <a:pos x="100" y="553"/>
                </a:cxn>
                <a:cxn ang="0">
                  <a:pos x="103" y="529"/>
                </a:cxn>
                <a:cxn ang="0">
                  <a:pos x="108" y="492"/>
                </a:cxn>
                <a:cxn ang="0">
                  <a:pos x="114" y="451"/>
                </a:cxn>
                <a:cxn ang="0">
                  <a:pos x="118" y="416"/>
                </a:cxn>
                <a:cxn ang="0">
                  <a:pos x="122" y="395"/>
                </a:cxn>
                <a:cxn ang="0">
                  <a:pos x="120" y="385"/>
                </a:cxn>
                <a:cxn ang="0">
                  <a:pos x="112" y="381"/>
                </a:cxn>
                <a:cxn ang="0">
                  <a:pos x="88" y="379"/>
                </a:cxn>
                <a:cxn ang="0">
                  <a:pos x="72" y="377"/>
                </a:cxn>
                <a:cxn ang="0">
                  <a:pos x="61" y="360"/>
                </a:cxn>
                <a:cxn ang="0">
                  <a:pos x="57" y="334"/>
                </a:cxn>
                <a:cxn ang="0">
                  <a:pos x="55" y="313"/>
                </a:cxn>
                <a:cxn ang="0">
                  <a:pos x="34" y="274"/>
                </a:cxn>
                <a:cxn ang="0">
                  <a:pos x="28" y="245"/>
                </a:cxn>
                <a:cxn ang="0">
                  <a:pos x="33" y="223"/>
                </a:cxn>
                <a:cxn ang="0">
                  <a:pos x="30" y="208"/>
                </a:cxn>
                <a:cxn ang="0">
                  <a:pos x="23" y="198"/>
                </a:cxn>
                <a:cxn ang="0">
                  <a:pos x="12" y="175"/>
                </a:cxn>
                <a:cxn ang="0">
                  <a:pos x="4" y="153"/>
                </a:cxn>
                <a:cxn ang="0">
                  <a:pos x="0" y="132"/>
                </a:cxn>
                <a:cxn ang="0">
                  <a:pos x="3" y="101"/>
                </a:cxn>
                <a:cxn ang="0">
                  <a:pos x="9" y="78"/>
                </a:cxn>
                <a:cxn ang="0">
                  <a:pos x="29" y="43"/>
                </a:cxn>
                <a:cxn ang="0">
                  <a:pos x="50" y="27"/>
                </a:cxn>
                <a:cxn ang="0">
                  <a:pos x="77" y="14"/>
                </a:cxn>
                <a:cxn ang="0">
                  <a:pos x="101" y="10"/>
                </a:cxn>
                <a:cxn ang="0">
                  <a:pos x="125" y="7"/>
                </a:cxn>
                <a:cxn ang="0">
                  <a:pos x="139" y="10"/>
                </a:cxn>
                <a:cxn ang="0">
                  <a:pos x="144" y="14"/>
                </a:cxn>
                <a:cxn ang="0">
                  <a:pos x="157" y="15"/>
                </a:cxn>
                <a:cxn ang="0">
                  <a:pos x="181" y="10"/>
                </a:cxn>
                <a:cxn ang="0">
                  <a:pos x="210" y="1"/>
                </a:cxn>
              </a:cxnLst>
              <a:rect l="0" t="0" r="r" b="b"/>
              <a:pathLst>
                <a:path w="414" h="592">
                  <a:moveTo>
                    <a:pt x="225" y="0"/>
                  </a:moveTo>
                  <a:lnTo>
                    <a:pt x="244" y="1"/>
                  </a:lnTo>
                  <a:lnTo>
                    <a:pt x="262" y="6"/>
                  </a:lnTo>
                  <a:lnTo>
                    <a:pt x="280" y="11"/>
                  </a:lnTo>
                  <a:lnTo>
                    <a:pt x="297" y="21"/>
                  </a:lnTo>
                  <a:lnTo>
                    <a:pt x="311" y="32"/>
                  </a:lnTo>
                  <a:lnTo>
                    <a:pt x="325" y="49"/>
                  </a:lnTo>
                  <a:lnTo>
                    <a:pt x="333" y="63"/>
                  </a:lnTo>
                  <a:lnTo>
                    <a:pt x="343" y="80"/>
                  </a:lnTo>
                  <a:lnTo>
                    <a:pt x="353" y="99"/>
                  </a:lnTo>
                  <a:lnTo>
                    <a:pt x="362" y="115"/>
                  </a:lnTo>
                  <a:lnTo>
                    <a:pt x="369" y="128"/>
                  </a:lnTo>
                  <a:lnTo>
                    <a:pt x="376" y="142"/>
                  </a:lnTo>
                  <a:lnTo>
                    <a:pt x="380" y="158"/>
                  </a:lnTo>
                  <a:lnTo>
                    <a:pt x="386" y="174"/>
                  </a:lnTo>
                  <a:lnTo>
                    <a:pt x="390" y="188"/>
                  </a:lnTo>
                  <a:lnTo>
                    <a:pt x="392" y="199"/>
                  </a:lnTo>
                  <a:lnTo>
                    <a:pt x="392" y="214"/>
                  </a:lnTo>
                  <a:lnTo>
                    <a:pt x="394" y="220"/>
                  </a:lnTo>
                  <a:lnTo>
                    <a:pt x="400" y="227"/>
                  </a:lnTo>
                  <a:lnTo>
                    <a:pt x="407" y="234"/>
                  </a:lnTo>
                  <a:lnTo>
                    <a:pt x="412" y="241"/>
                  </a:lnTo>
                  <a:lnTo>
                    <a:pt x="414" y="248"/>
                  </a:lnTo>
                  <a:lnTo>
                    <a:pt x="413" y="253"/>
                  </a:lnTo>
                  <a:lnTo>
                    <a:pt x="411" y="260"/>
                  </a:lnTo>
                  <a:lnTo>
                    <a:pt x="406" y="267"/>
                  </a:lnTo>
                  <a:lnTo>
                    <a:pt x="398" y="275"/>
                  </a:lnTo>
                  <a:lnTo>
                    <a:pt x="391" y="284"/>
                  </a:lnTo>
                  <a:lnTo>
                    <a:pt x="387" y="293"/>
                  </a:lnTo>
                  <a:lnTo>
                    <a:pt x="387" y="302"/>
                  </a:lnTo>
                  <a:lnTo>
                    <a:pt x="390" y="314"/>
                  </a:lnTo>
                  <a:lnTo>
                    <a:pt x="392" y="322"/>
                  </a:lnTo>
                  <a:lnTo>
                    <a:pt x="396" y="329"/>
                  </a:lnTo>
                  <a:lnTo>
                    <a:pt x="397" y="336"/>
                  </a:lnTo>
                  <a:lnTo>
                    <a:pt x="396" y="344"/>
                  </a:lnTo>
                  <a:lnTo>
                    <a:pt x="390" y="353"/>
                  </a:lnTo>
                  <a:lnTo>
                    <a:pt x="382" y="363"/>
                  </a:lnTo>
                  <a:lnTo>
                    <a:pt x="375" y="372"/>
                  </a:lnTo>
                  <a:lnTo>
                    <a:pt x="364" y="378"/>
                  </a:lnTo>
                  <a:lnTo>
                    <a:pt x="353" y="382"/>
                  </a:lnTo>
                  <a:lnTo>
                    <a:pt x="338" y="384"/>
                  </a:lnTo>
                  <a:lnTo>
                    <a:pt x="318" y="384"/>
                  </a:lnTo>
                  <a:lnTo>
                    <a:pt x="318" y="413"/>
                  </a:lnTo>
                  <a:lnTo>
                    <a:pt x="319" y="423"/>
                  </a:lnTo>
                  <a:lnTo>
                    <a:pt x="319" y="435"/>
                  </a:lnTo>
                  <a:lnTo>
                    <a:pt x="316" y="444"/>
                  </a:lnTo>
                  <a:lnTo>
                    <a:pt x="311" y="457"/>
                  </a:lnTo>
                  <a:lnTo>
                    <a:pt x="305" y="472"/>
                  </a:lnTo>
                  <a:lnTo>
                    <a:pt x="298" y="487"/>
                  </a:lnTo>
                  <a:lnTo>
                    <a:pt x="291" y="503"/>
                  </a:lnTo>
                  <a:lnTo>
                    <a:pt x="284" y="519"/>
                  </a:lnTo>
                  <a:lnTo>
                    <a:pt x="278" y="531"/>
                  </a:lnTo>
                  <a:lnTo>
                    <a:pt x="274" y="541"/>
                  </a:lnTo>
                  <a:lnTo>
                    <a:pt x="183" y="592"/>
                  </a:lnTo>
                  <a:lnTo>
                    <a:pt x="100" y="557"/>
                  </a:lnTo>
                  <a:lnTo>
                    <a:pt x="100" y="553"/>
                  </a:lnTo>
                  <a:lnTo>
                    <a:pt x="101" y="544"/>
                  </a:lnTo>
                  <a:lnTo>
                    <a:pt x="103" y="529"/>
                  </a:lnTo>
                  <a:lnTo>
                    <a:pt x="106" y="512"/>
                  </a:lnTo>
                  <a:lnTo>
                    <a:pt x="108" y="492"/>
                  </a:lnTo>
                  <a:lnTo>
                    <a:pt x="112" y="471"/>
                  </a:lnTo>
                  <a:lnTo>
                    <a:pt x="114" y="451"/>
                  </a:lnTo>
                  <a:lnTo>
                    <a:pt x="116" y="432"/>
                  </a:lnTo>
                  <a:lnTo>
                    <a:pt x="118" y="416"/>
                  </a:lnTo>
                  <a:lnTo>
                    <a:pt x="121" y="406"/>
                  </a:lnTo>
                  <a:lnTo>
                    <a:pt x="122" y="395"/>
                  </a:lnTo>
                  <a:lnTo>
                    <a:pt x="122" y="389"/>
                  </a:lnTo>
                  <a:lnTo>
                    <a:pt x="120" y="385"/>
                  </a:lnTo>
                  <a:lnTo>
                    <a:pt x="116" y="382"/>
                  </a:lnTo>
                  <a:lnTo>
                    <a:pt x="112" y="381"/>
                  </a:lnTo>
                  <a:lnTo>
                    <a:pt x="105" y="381"/>
                  </a:lnTo>
                  <a:lnTo>
                    <a:pt x="88" y="379"/>
                  </a:lnTo>
                  <a:lnTo>
                    <a:pt x="79" y="379"/>
                  </a:lnTo>
                  <a:lnTo>
                    <a:pt x="72" y="377"/>
                  </a:lnTo>
                  <a:lnTo>
                    <a:pt x="66" y="372"/>
                  </a:lnTo>
                  <a:lnTo>
                    <a:pt x="61" y="360"/>
                  </a:lnTo>
                  <a:lnTo>
                    <a:pt x="58" y="348"/>
                  </a:lnTo>
                  <a:lnTo>
                    <a:pt x="57" y="334"/>
                  </a:lnTo>
                  <a:lnTo>
                    <a:pt x="57" y="321"/>
                  </a:lnTo>
                  <a:lnTo>
                    <a:pt x="55" y="313"/>
                  </a:lnTo>
                  <a:lnTo>
                    <a:pt x="50" y="302"/>
                  </a:lnTo>
                  <a:lnTo>
                    <a:pt x="34" y="274"/>
                  </a:lnTo>
                  <a:lnTo>
                    <a:pt x="28" y="259"/>
                  </a:lnTo>
                  <a:lnTo>
                    <a:pt x="28" y="245"/>
                  </a:lnTo>
                  <a:lnTo>
                    <a:pt x="30" y="232"/>
                  </a:lnTo>
                  <a:lnTo>
                    <a:pt x="33" y="223"/>
                  </a:lnTo>
                  <a:lnTo>
                    <a:pt x="33" y="208"/>
                  </a:lnTo>
                  <a:lnTo>
                    <a:pt x="30" y="208"/>
                  </a:lnTo>
                  <a:lnTo>
                    <a:pt x="27" y="205"/>
                  </a:lnTo>
                  <a:lnTo>
                    <a:pt x="23" y="198"/>
                  </a:lnTo>
                  <a:lnTo>
                    <a:pt x="18" y="187"/>
                  </a:lnTo>
                  <a:lnTo>
                    <a:pt x="12" y="175"/>
                  </a:lnTo>
                  <a:lnTo>
                    <a:pt x="7" y="164"/>
                  </a:lnTo>
                  <a:lnTo>
                    <a:pt x="4" y="153"/>
                  </a:lnTo>
                  <a:lnTo>
                    <a:pt x="1" y="145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3" y="101"/>
                  </a:lnTo>
                  <a:lnTo>
                    <a:pt x="6" y="87"/>
                  </a:lnTo>
                  <a:lnTo>
                    <a:pt x="9" y="78"/>
                  </a:lnTo>
                  <a:lnTo>
                    <a:pt x="15" y="68"/>
                  </a:lnTo>
                  <a:lnTo>
                    <a:pt x="29" y="43"/>
                  </a:lnTo>
                  <a:lnTo>
                    <a:pt x="38" y="34"/>
                  </a:lnTo>
                  <a:lnTo>
                    <a:pt x="50" y="27"/>
                  </a:lnTo>
                  <a:lnTo>
                    <a:pt x="63" y="18"/>
                  </a:lnTo>
                  <a:lnTo>
                    <a:pt x="77" y="14"/>
                  </a:lnTo>
                  <a:lnTo>
                    <a:pt x="89" y="11"/>
                  </a:lnTo>
                  <a:lnTo>
                    <a:pt x="101" y="10"/>
                  </a:lnTo>
                  <a:lnTo>
                    <a:pt x="113" y="8"/>
                  </a:lnTo>
                  <a:lnTo>
                    <a:pt x="125" y="7"/>
                  </a:lnTo>
                  <a:lnTo>
                    <a:pt x="136" y="9"/>
                  </a:lnTo>
                  <a:lnTo>
                    <a:pt x="139" y="10"/>
                  </a:lnTo>
                  <a:lnTo>
                    <a:pt x="142" y="13"/>
                  </a:lnTo>
                  <a:lnTo>
                    <a:pt x="144" y="14"/>
                  </a:lnTo>
                  <a:lnTo>
                    <a:pt x="147" y="15"/>
                  </a:lnTo>
                  <a:lnTo>
                    <a:pt x="157" y="15"/>
                  </a:lnTo>
                  <a:lnTo>
                    <a:pt x="167" y="14"/>
                  </a:lnTo>
                  <a:lnTo>
                    <a:pt x="181" y="10"/>
                  </a:lnTo>
                  <a:lnTo>
                    <a:pt x="196" y="6"/>
                  </a:lnTo>
                  <a:lnTo>
                    <a:pt x="210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66CC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5F9D7C5-1E04-B078-8BEE-553BCABA0582}"/>
              </a:ext>
            </a:extLst>
          </p:cNvPr>
          <p:cNvSpPr txBox="1"/>
          <p:nvPr/>
        </p:nvSpPr>
        <p:spPr>
          <a:xfrm>
            <a:off x="5546517" y="1322417"/>
            <a:ext cx="2845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Aptos" panose="020B0004020202020204" pitchFamily="34" charset="0"/>
              </a:rPr>
              <a:t>Females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FF0000"/>
                </a:solidFill>
                <a:latin typeface="Aptos" panose="020B0004020202020204" pitchFamily="34" charset="0"/>
              </a:rPr>
              <a:t>51% </a:t>
            </a:r>
            <a:r>
              <a:rPr lang="en-GB" sz="2400" b="1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of the total population.</a:t>
            </a:r>
          </a:p>
        </p:txBody>
      </p:sp>
    </p:spTree>
    <p:extLst>
      <p:ext uri="{BB962C8B-B14F-4D97-AF65-F5344CB8AC3E}">
        <p14:creationId xmlns:p14="http://schemas.microsoft.com/office/powerpoint/2010/main" val="9278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402C-597E-4F41-8D08-E85B9D2FC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17</a:t>
            </a:fld>
            <a:endParaRPr lang="en-U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6075D-64D4-9E4A-9F6B-6162367E7BF4}"/>
              </a:ext>
            </a:extLst>
          </p:cNvPr>
          <p:cNvSpPr txBox="1"/>
          <p:nvPr/>
        </p:nvSpPr>
        <p:spPr>
          <a:xfrm>
            <a:off x="8064984" y="945984"/>
            <a:ext cx="3846613" cy="4852679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G"/>
            </a:defPPr>
            <a:lvl1pPr marL="285750" indent="-285750">
              <a:buFont typeface="Wingdings" panose="05000000000000000000" pitchFamily="2" charset="2"/>
              <a:buChar char="§"/>
              <a:defRPr sz="2000" b="1">
                <a:solidFill>
                  <a:srgbClr val="002060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200" b="0" dirty="0">
                <a:latin typeface="Aptos" panose="020B0004020202020204" pitchFamily="34" charset="0"/>
              </a:rPr>
              <a:t>Uganda is a </a:t>
            </a:r>
            <a:r>
              <a:rPr lang="en-GB" sz="2200" dirty="0">
                <a:latin typeface="Aptos" panose="020B0004020202020204" pitchFamily="34" charset="0"/>
              </a:rPr>
              <a:t>young country </a:t>
            </a:r>
            <a:r>
              <a:rPr lang="en-GB" sz="2200" b="0" dirty="0">
                <a:latin typeface="Aptos" panose="020B0004020202020204" pitchFamily="34" charset="0"/>
              </a:rPr>
              <a:t>with;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FF0000"/>
                </a:solidFill>
                <a:latin typeface="Aptos" panose="020B0004020202020204" pitchFamily="34" charset="0"/>
              </a:rPr>
              <a:t>Children (0-17years) - </a:t>
            </a:r>
            <a:r>
              <a:rPr lang="en-GB" sz="2200" b="1" dirty="0">
                <a:solidFill>
                  <a:srgbClr val="FF0000"/>
                </a:solidFill>
                <a:latin typeface="Aptos" panose="020B0004020202020204" pitchFamily="34" charset="0"/>
              </a:rPr>
              <a:t>50.5%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FF0000"/>
                </a:solidFill>
                <a:latin typeface="Aptos" panose="020B0004020202020204" pitchFamily="34" charset="0"/>
              </a:rPr>
              <a:t>Youth (18-30years) – </a:t>
            </a:r>
            <a:r>
              <a:rPr lang="en-GB" sz="2200" b="1" dirty="0">
                <a:solidFill>
                  <a:srgbClr val="FF0000"/>
                </a:solidFill>
                <a:latin typeface="Aptos" panose="020B0004020202020204" pitchFamily="34" charset="0"/>
              </a:rPr>
              <a:t>22.7% </a:t>
            </a:r>
          </a:p>
          <a:p>
            <a:endParaRPr lang="en-GB" sz="2200" dirty="0">
              <a:latin typeface="Aptos" panose="020B0004020202020204" pitchFamily="34" charset="0"/>
            </a:endParaRPr>
          </a:p>
          <a:p>
            <a:r>
              <a:rPr lang="en-GB" sz="2200" dirty="0">
                <a:latin typeface="Aptos" panose="020B0004020202020204" pitchFamily="34" charset="0"/>
              </a:rPr>
              <a:t>Older persons (60+) – </a:t>
            </a:r>
            <a:r>
              <a:rPr lang="en-GB" sz="2200" dirty="0">
                <a:solidFill>
                  <a:srgbClr val="FF0000"/>
                </a:solidFill>
                <a:latin typeface="Aptos" panose="020B0004020202020204" pitchFamily="34" charset="0"/>
              </a:rPr>
              <a:t>5.0% </a:t>
            </a:r>
          </a:p>
          <a:p>
            <a:endParaRPr lang="en-GB" sz="2200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r>
              <a:rPr lang="en-GB" sz="2200" dirty="0">
                <a:latin typeface="Aptos" panose="020B0004020202020204" pitchFamily="34" charset="0"/>
              </a:rPr>
              <a:t>Working Age Population </a:t>
            </a:r>
            <a:r>
              <a:rPr lang="en-GB" sz="2200" b="0" dirty="0">
                <a:latin typeface="Aptos" panose="020B0004020202020204" pitchFamily="34" charset="0"/>
              </a:rPr>
              <a:t>(14-64years) – </a:t>
            </a:r>
            <a:r>
              <a:rPr lang="en-GB" sz="2200" dirty="0">
                <a:solidFill>
                  <a:srgbClr val="FF0000"/>
                </a:solidFill>
                <a:latin typeface="Aptos" panose="020B0004020202020204" pitchFamily="34" charset="0"/>
              </a:rPr>
              <a:t>55.6%</a:t>
            </a:r>
            <a:endParaRPr lang="en-UG" sz="22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F606B-870B-EB10-C876-57914420DE2A}"/>
              </a:ext>
            </a:extLst>
          </p:cNvPr>
          <p:cNvSpPr txBox="1"/>
          <p:nvPr/>
        </p:nvSpPr>
        <p:spPr>
          <a:xfrm>
            <a:off x="4220417" y="22848"/>
            <a:ext cx="7933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Population pyramid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Age – Sex Composition of the Population 2024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46F00C-ABAE-F73C-22FC-CBFE202AE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932678"/>
              </p:ext>
            </p:extLst>
          </p:nvPr>
        </p:nvGraphicFramePr>
        <p:xfrm>
          <a:off x="253831" y="920643"/>
          <a:ext cx="7550995" cy="529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CABFEEA-B9B5-74B4-5804-8152A01A21C6}"/>
              </a:ext>
            </a:extLst>
          </p:cNvPr>
          <p:cNvGrpSpPr/>
          <p:nvPr/>
        </p:nvGrpSpPr>
        <p:grpSpPr>
          <a:xfrm>
            <a:off x="5698356" y="1181100"/>
            <a:ext cx="1731144" cy="2134989"/>
            <a:chOff x="317890" y="2126765"/>
            <a:chExt cx="1867452" cy="2827404"/>
          </a:xfrm>
        </p:grpSpPr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D52963CE-028A-1C46-BDCA-C359EEFF6A07}"/>
                </a:ext>
              </a:extLst>
            </p:cNvPr>
            <p:cNvGrpSpPr/>
            <p:nvPr/>
          </p:nvGrpSpPr>
          <p:grpSpPr>
            <a:xfrm>
              <a:off x="317890" y="2899364"/>
              <a:ext cx="1867452" cy="2054805"/>
              <a:chOff x="2892519" y="2035269"/>
              <a:chExt cx="1763245" cy="1763245"/>
            </a:xfrm>
            <a:scene3d>
              <a:camera prst="perspectiveRelaxed">
                <a:rot lat="16800000" lon="0" rev="0"/>
              </a:camera>
              <a:lightRig rig="balanced" dir="t">
                <a:rot lat="0" lon="0" rev="4200000"/>
              </a:lightRig>
            </a:scene3d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18A0A30-6D19-CC2C-178C-91E4A3A3C4F2}"/>
                  </a:ext>
                </a:extLst>
              </p:cNvPr>
              <p:cNvSpPr/>
              <p:nvPr/>
            </p:nvSpPr>
            <p:spPr>
              <a:xfrm>
                <a:off x="2892519" y="2035269"/>
                <a:ext cx="1763245" cy="176324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p3d prstMaterial="plastic">
                <a:bevelT w="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7DA0E02-79F8-8B6B-03FF-D6474416B08E}"/>
                  </a:ext>
                </a:extLst>
              </p:cNvPr>
              <p:cNvSpPr/>
              <p:nvPr/>
            </p:nvSpPr>
            <p:spPr>
              <a:xfrm>
                <a:off x="3140169" y="2282919"/>
                <a:ext cx="1267945" cy="1267945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  <a:sp3d prstMaterial="plastic">
                <a:bevelT w="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461936-13ED-AB61-39AF-223616D80934}"/>
                  </a:ext>
                </a:extLst>
              </p:cNvPr>
              <p:cNvSpPr/>
              <p:nvPr/>
            </p:nvSpPr>
            <p:spPr>
              <a:xfrm>
                <a:off x="3355041" y="2497791"/>
                <a:ext cx="838200" cy="838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p3d prstMaterial="plastic">
                <a:bevelT w="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E436D69-EF38-565D-94E7-853039707808}"/>
                  </a:ext>
                </a:extLst>
              </p:cNvPr>
              <p:cNvSpPr/>
              <p:nvPr/>
            </p:nvSpPr>
            <p:spPr>
              <a:xfrm>
                <a:off x="3545541" y="2688291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p3d prstMaterial="plastic">
                <a:bevelT w="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147C5449-A558-4780-B7EA-64A75ECF5C6A}"/>
                </a:ext>
              </a:extLst>
            </p:cNvPr>
            <p:cNvGrpSpPr/>
            <p:nvPr/>
          </p:nvGrpSpPr>
          <p:grpSpPr>
            <a:xfrm>
              <a:off x="956544" y="2306765"/>
              <a:ext cx="432000" cy="1620000"/>
              <a:chOff x="2574925" y="258763"/>
              <a:chExt cx="951230" cy="4567238"/>
            </a:xfrm>
            <a:solidFill>
              <a:srgbClr val="7030A0">
                <a:alpha val="65000"/>
              </a:srgbClr>
            </a:solidFill>
            <a:effectLst/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F667B1A-B1DD-9D65-32D2-32C028EEC3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4925" y="909638"/>
                <a:ext cx="951230" cy="3916363"/>
              </a:xfrm>
              <a:custGeom>
                <a:avLst/>
                <a:gdLst/>
                <a:ahLst/>
                <a:cxnLst>
                  <a:cxn ang="0">
                    <a:pos x="643" y="1077"/>
                  </a:cxn>
                  <a:cxn ang="0">
                    <a:pos x="629" y="1136"/>
                  </a:cxn>
                  <a:cxn ang="0">
                    <a:pos x="619" y="1155"/>
                  </a:cxn>
                  <a:cxn ang="0">
                    <a:pos x="645" y="1091"/>
                  </a:cxn>
                  <a:cxn ang="0">
                    <a:pos x="583" y="585"/>
                  </a:cxn>
                  <a:cxn ang="0">
                    <a:pos x="593" y="773"/>
                  </a:cxn>
                  <a:cxn ang="0">
                    <a:pos x="605" y="702"/>
                  </a:cxn>
                  <a:cxn ang="0">
                    <a:pos x="608" y="514"/>
                  </a:cxn>
                  <a:cxn ang="0">
                    <a:pos x="268" y="57"/>
                  </a:cxn>
                  <a:cxn ang="0">
                    <a:pos x="240" y="257"/>
                  </a:cxn>
                  <a:cxn ang="0">
                    <a:pos x="211" y="544"/>
                  </a:cxn>
                  <a:cxn ang="0">
                    <a:pos x="188" y="674"/>
                  </a:cxn>
                  <a:cxn ang="0">
                    <a:pos x="300" y="696"/>
                  </a:cxn>
                  <a:cxn ang="0">
                    <a:pos x="421" y="705"/>
                  </a:cxn>
                  <a:cxn ang="0">
                    <a:pos x="440" y="498"/>
                  </a:cxn>
                  <a:cxn ang="0">
                    <a:pos x="482" y="324"/>
                  </a:cxn>
                  <a:cxn ang="0">
                    <a:pos x="526" y="124"/>
                  </a:cxn>
                  <a:cxn ang="0">
                    <a:pos x="531" y="18"/>
                  </a:cxn>
                  <a:cxn ang="0">
                    <a:pos x="732" y="99"/>
                  </a:cxn>
                  <a:cxn ang="0">
                    <a:pos x="739" y="183"/>
                  </a:cxn>
                  <a:cxn ang="0">
                    <a:pos x="746" y="661"/>
                  </a:cxn>
                  <a:cxn ang="0">
                    <a:pos x="737" y="834"/>
                  </a:cxn>
                  <a:cxn ang="0">
                    <a:pos x="717" y="951"/>
                  </a:cxn>
                  <a:cxn ang="0">
                    <a:pos x="687" y="1023"/>
                  </a:cxn>
                  <a:cxn ang="0">
                    <a:pos x="651" y="1165"/>
                  </a:cxn>
                  <a:cxn ang="0">
                    <a:pos x="599" y="1236"/>
                  </a:cxn>
                  <a:cxn ang="0">
                    <a:pos x="553" y="1277"/>
                  </a:cxn>
                  <a:cxn ang="0">
                    <a:pos x="506" y="1465"/>
                  </a:cxn>
                  <a:cxn ang="0">
                    <a:pos x="475" y="1597"/>
                  </a:cxn>
                  <a:cxn ang="0">
                    <a:pos x="470" y="1831"/>
                  </a:cxn>
                  <a:cxn ang="0">
                    <a:pos x="447" y="2032"/>
                  </a:cxn>
                  <a:cxn ang="0">
                    <a:pos x="439" y="2192"/>
                  </a:cxn>
                  <a:cxn ang="0">
                    <a:pos x="461" y="2247"/>
                  </a:cxn>
                  <a:cxn ang="0">
                    <a:pos x="498" y="2357"/>
                  </a:cxn>
                  <a:cxn ang="0">
                    <a:pos x="472" y="2458"/>
                  </a:cxn>
                  <a:cxn ang="0">
                    <a:pos x="383" y="2433"/>
                  </a:cxn>
                  <a:cxn ang="0">
                    <a:pos x="349" y="2415"/>
                  </a:cxn>
                  <a:cxn ang="0">
                    <a:pos x="250" y="2443"/>
                  </a:cxn>
                  <a:cxn ang="0">
                    <a:pos x="241" y="2376"/>
                  </a:cxn>
                  <a:cxn ang="0">
                    <a:pos x="274" y="2310"/>
                  </a:cxn>
                  <a:cxn ang="0">
                    <a:pos x="301" y="2212"/>
                  </a:cxn>
                  <a:cxn ang="0">
                    <a:pos x="265" y="2067"/>
                  </a:cxn>
                  <a:cxn ang="0">
                    <a:pos x="218" y="1831"/>
                  </a:cxn>
                  <a:cxn ang="0">
                    <a:pos x="203" y="1648"/>
                  </a:cxn>
                  <a:cxn ang="0">
                    <a:pos x="167" y="1519"/>
                  </a:cxn>
                  <a:cxn ang="0">
                    <a:pos x="138" y="1395"/>
                  </a:cxn>
                  <a:cxn ang="0">
                    <a:pos x="117" y="1261"/>
                  </a:cxn>
                  <a:cxn ang="0">
                    <a:pos x="84" y="1156"/>
                  </a:cxn>
                  <a:cxn ang="0">
                    <a:pos x="38" y="1120"/>
                  </a:cxn>
                  <a:cxn ang="0">
                    <a:pos x="55" y="953"/>
                  </a:cxn>
                  <a:cxn ang="0">
                    <a:pos x="38" y="868"/>
                  </a:cxn>
                  <a:cxn ang="0">
                    <a:pos x="7" y="677"/>
                  </a:cxn>
                  <a:cxn ang="0">
                    <a:pos x="6" y="510"/>
                  </a:cxn>
                  <a:cxn ang="0">
                    <a:pos x="25" y="298"/>
                  </a:cxn>
                  <a:cxn ang="0">
                    <a:pos x="39" y="169"/>
                  </a:cxn>
                  <a:cxn ang="0">
                    <a:pos x="66" y="64"/>
                  </a:cxn>
                  <a:cxn ang="0">
                    <a:pos x="163" y="33"/>
                  </a:cxn>
                  <a:cxn ang="0">
                    <a:pos x="291" y="0"/>
                  </a:cxn>
                </a:cxnLst>
                <a:rect l="0" t="0" r="r" b="b"/>
                <a:pathLst>
                  <a:path w="749" h="2467">
                    <a:moveTo>
                      <a:pt x="476" y="2312"/>
                    </a:moveTo>
                    <a:lnTo>
                      <a:pt x="482" y="2331"/>
                    </a:lnTo>
                    <a:lnTo>
                      <a:pt x="480" y="2322"/>
                    </a:lnTo>
                    <a:lnTo>
                      <a:pt x="476" y="2312"/>
                    </a:lnTo>
                    <a:close/>
                    <a:moveTo>
                      <a:pt x="645" y="1072"/>
                    </a:moveTo>
                    <a:lnTo>
                      <a:pt x="644" y="1073"/>
                    </a:lnTo>
                    <a:lnTo>
                      <a:pt x="644" y="1075"/>
                    </a:lnTo>
                    <a:lnTo>
                      <a:pt x="643" y="1077"/>
                    </a:lnTo>
                    <a:lnTo>
                      <a:pt x="643" y="1081"/>
                    </a:lnTo>
                    <a:lnTo>
                      <a:pt x="641" y="1088"/>
                    </a:lnTo>
                    <a:lnTo>
                      <a:pt x="641" y="1099"/>
                    </a:lnTo>
                    <a:lnTo>
                      <a:pt x="640" y="1110"/>
                    </a:lnTo>
                    <a:lnTo>
                      <a:pt x="637" y="1122"/>
                    </a:lnTo>
                    <a:lnTo>
                      <a:pt x="635" y="1131"/>
                    </a:lnTo>
                    <a:lnTo>
                      <a:pt x="632" y="1136"/>
                    </a:lnTo>
                    <a:lnTo>
                      <a:pt x="629" y="1136"/>
                    </a:lnTo>
                    <a:lnTo>
                      <a:pt x="628" y="1134"/>
                    </a:lnTo>
                    <a:lnTo>
                      <a:pt x="626" y="1131"/>
                    </a:lnTo>
                    <a:lnTo>
                      <a:pt x="623" y="1124"/>
                    </a:lnTo>
                    <a:lnTo>
                      <a:pt x="623" y="1126"/>
                    </a:lnTo>
                    <a:lnTo>
                      <a:pt x="622" y="1129"/>
                    </a:lnTo>
                    <a:lnTo>
                      <a:pt x="622" y="1130"/>
                    </a:lnTo>
                    <a:lnTo>
                      <a:pt x="620" y="1141"/>
                    </a:lnTo>
                    <a:lnTo>
                      <a:pt x="619" y="1155"/>
                    </a:lnTo>
                    <a:lnTo>
                      <a:pt x="625" y="1151"/>
                    </a:lnTo>
                    <a:lnTo>
                      <a:pt x="632" y="1147"/>
                    </a:lnTo>
                    <a:lnTo>
                      <a:pt x="637" y="1141"/>
                    </a:lnTo>
                    <a:lnTo>
                      <a:pt x="641" y="1134"/>
                    </a:lnTo>
                    <a:lnTo>
                      <a:pt x="643" y="1125"/>
                    </a:lnTo>
                    <a:lnTo>
                      <a:pt x="644" y="1117"/>
                    </a:lnTo>
                    <a:lnTo>
                      <a:pt x="644" y="1109"/>
                    </a:lnTo>
                    <a:lnTo>
                      <a:pt x="645" y="1091"/>
                    </a:lnTo>
                    <a:lnTo>
                      <a:pt x="647" y="1075"/>
                    </a:lnTo>
                    <a:lnTo>
                      <a:pt x="647" y="1072"/>
                    </a:lnTo>
                    <a:lnTo>
                      <a:pt x="645" y="1072"/>
                    </a:lnTo>
                    <a:close/>
                    <a:moveTo>
                      <a:pt x="608" y="490"/>
                    </a:moveTo>
                    <a:lnTo>
                      <a:pt x="604" y="504"/>
                    </a:lnTo>
                    <a:lnTo>
                      <a:pt x="598" y="523"/>
                    </a:lnTo>
                    <a:lnTo>
                      <a:pt x="586" y="564"/>
                    </a:lnTo>
                    <a:lnTo>
                      <a:pt x="583" y="585"/>
                    </a:lnTo>
                    <a:lnTo>
                      <a:pt x="582" y="606"/>
                    </a:lnTo>
                    <a:lnTo>
                      <a:pt x="582" y="631"/>
                    </a:lnTo>
                    <a:lnTo>
                      <a:pt x="583" y="655"/>
                    </a:lnTo>
                    <a:lnTo>
                      <a:pt x="583" y="691"/>
                    </a:lnTo>
                    <a:lnTo>
                      <a:pt x="585" y="711"/>
                    </a:lnTo>
                    <a:lnTo>
                      <a:pt x="586" y="732"/>
                    </a:lnTo>
                    <a:lnTo>
                      <a:pt x="590" y="754"/>
                    </a:lnTo>
                    <a:lnTo>
                      <a:pt x="593" y="773"/>
                    </a:lnTo>
                    <a:lnTo>
                      <a:pt x="598" y="785"/>
                    </a:lnTo>
                    <a:lnTo>
                      <a:pt x="603" y="792"/>
                    </a:lnTo>
                    <a:lnTo>
                      <a:pt x="606" y="796"/>
                    </a:lnTo>
                    <a:lnTo>
                      <a:pt x="607" y="795"/>
                    </a:lnTo>
                    <a:lnTo>
                      <a:pt x="608" y="788"/>
                    </a:lnTo>
                    <a:lnTo>
                      <a:pt x="608" y="755"/>
                    </a:lnTo>
                    <a:lnTo>
                      <a:pt x="607" y="727"/>
                    </a:lnTo>
                    <a:lnTo>
                      <a:pt x="605" y="702"/>
                    </a:lnTo>
                    <a:lnTo>
                      <a:pt x="604" y="678"/>
                    </a:lnTo>
                    <a:lnTo>
                      <a:pt x="603" y="660"/>
                    </a:lnTo>
                    <a:lnTo>
                      <a:pt x="603" y="588"/>
                    </a:lnTo>
                    <a:lnTo>
                      <a:pt x="605" y="569"/>
                    </a:lnTo>
                    <a:lnTo>
                      <a:pt x="606" y="559"/>
                    </a:lnTo>
                    <a:lnTo>
                      <a:pt x="607" y="545"/>
                    </a:lnTo>
                    <a:lnTo>
                      <a:pt x="607" y="530"/>
                    </a:lnTo>
                    <a:lnTo>
                      <a:pt x="608" y="514"/>
                    </a:lnTo>
                    <a:lnTo>
                      <a:pt x="608" y="490"/>
                    </a:lnTo>
                    <a:close/>
                    <a:moveTo>
                      <a:pt x="291" y="0"/>
                    </a:moveTo>
                    <a:lnTo>
                      <a:pt x="293" y="2"/>
                    </a:lnTo>
                    <a:lnTo>
                      <a:pt x="292" y="5"/>
                    </a:lnTo>
                    <a:lnTo>
                      <a:pt x="287" y="12"/>
                    </a:lnTo>
                    <a:lnTo>
                      <a:pt x="281" y="25"/>
                    </a:lnTo>
                    <a:lnTo>
                      <a:pt x="274" y="40"/>
                    </a:lnTo>
                    <a:lnTo>
                      <a:pt x="268" y="57"/>
                    </a:lnTo>
                    <a:lnTo>
                      <a:pt x="261" y="76"/>
                    </a:lnTo>
                    <a:lnTo>
                      <a:pt x="255" y="95"/>
                    </a:lnTo>
                    <a:lnTo>
                      <a:pt x="251" y="111"/>
                    </a:lnTo>
                    <a:lnTo>
                      <a:pt x="249" y="126"/>
                    </a:lnTo>
                    <a:lnTo>
                      <a:pt x="248" y="147"/>
                    </a:lnTo>
                    <a:lnTo>
                      <a:pt x="247" y="173"/>
                    </a:lnTo>
                    <a:lnTo>
                      <a:pt x="242" y="231"/>
                    </a:lnTo>
                    <a:lnTo>
                      <a:pt x="240" y="257"/>
                    </a:lnTo>
                    <a:lnTo>
                      <a:pt x="235" y="280"/>
                    </a:lnTo>
                    <a:lnTo>
                      <a:pt x="232" y="298"/>
                    </a:lnTo>
                    <a:lnTo>
                      <a:pt x="227" y="323"/>
                    </a:lnTo>
                    <a:lnTo>
                      <a:pt x="222" y="349"/>
                    </a:lnTo>
                    <a:lnTo>
                      <a:pt x="215" y="403"/>
                    </a:lnTo>
                    <a:lnTo>
                      <a:pt x="212" y="425"/>
                    </a:lnTo>
                    <a:lnTo>
                      <a:pt x="211" y="442"/>
                    </a:lnTo>
                    <a:lnTo>
                      <a:pt x="211" y="544"/>
                    </a:lnTo>
                    <a:lnTo>
                      <a:pt x="210" y="570"/>
                    </a:lnTo>
                    <a:lnTo>
                      <a:pt x="207" y="594"/>
                    </a:lnTo>
                    <a:lnTo>
                      <a:pt x="203" y="616"/>
                    </a:lnTo>
                    <a:lnTo>
                      <a:pt x="194" y="637"/>
                    </a:lnTo>
                    <a:lnTo>
                      <a:pt x="185" y="655"/>
                    </a:lnTo>
                    <a:lnTo>
                      <a:pt x="179" y="671"/>
                    </a:lnTo>
                    <a:lnTo>
                      <a:pt x="182" y="673"/>
                    </a:lnTo>
                    <a:lnTo>
                      <a:pt x="188" y="674"/>
                    </a:lnTo>
                    <a:lnTo>
                      <a:pt x="196" y="676"/>
                    </a:lnTo>
                    <a:lnTo>
                      <a:pt x="206" y="680"/>
                    </a:lnTo>
                    <a:lnTo>
                      <a:pt x="215" y="682"/>
                    </a:lnTo>
                    <a:lnTo>
                      <a:pt x="223" y="684"/>
                    </a:lnTo>
                    <a:lnTo>
                      <a:pt x="234" y="687"/>
                    </a:lnTo>
                    <a:lnTo>
                      <a:pt x="249" y="689"/>
                    </a:lnTo>
                    <a:lnTo>
                      <a:pt x="284" y="694"/>
                    </a:lnTo>
                    <a:lnTo>
                      <a:pt x="300" y="696"/>
                    </a:lnTo>
                    <a:lnTo>
                      <a:pt x="313" y="697"/>
                    </a:lnTo>
                    <a:lnTo>
                      <a:pt x="331" y="699"/>
                    </a:lnTo>
                    <a:lnTo>
                      <a:pt x="356" y="702"/>
                    </a:lnTo>
                    <a:lnTo>
                      <a:pt x="382" y="703"/>
                    </a:lnTo>
                    <a:lnTo>
                      <a:pt x="408" y="704"/>
                    </a:lnTo>
                    <a:lnTo>
                      <a:pt x="412" y="704"/>
                    </a:lnTo>
                    <a:lnTo>
                      <a:pt x="416" y="705"/>
                    </a:lnTo>
                    <a:lnTo>
                      <a:pt x="421" y="705"/>
                    </a:lnTo>
                    <a:lnTo>
                      <a:pt x="419" y="699"/>
                    </a:lnTo>
                    <a:lnTo>
                      <a:pt x="419" y="668"/>
                    </a:lnTo>
                    <a:lnTo>
                      <a:pt x="421" y="645"/>
                    </a:lnTo>
                    <a:lnTo>
                      <a:pt x="423" y="618"/>
                    </a:lnTo>
                    <a:lnTo>
                      <a:pt x="430" y="562"/>
                    </a:lnTo>
                    <a:lnTo>
                      <a:pt x="434" y="537"/>
                    </a:lnTo>
                    <a:lnTo>
                      <a:pt x="438" y="516"/>
                    </a:lnTo>
                    <a:lnTo>
                      <a:pt x="440" y="498"/>
                    </a:lnTo>
                    <a:lnTo>
                      <a:pt x="444" y="483"/>
                    </a:lnTo>
                    <a:lnTo>
                      <a:pt x="447" y="464"/>
                    </a:lnTo>
                    <a:lnTo>
                      <a:pt x="453" y="441"/>
                    </a:lnTo>
                    <a:lnTo>
                      <a:pt x="459" y="417"/>
                    </a:lnTo>
                    <a:lnTo>
                      <a:pt x="466" y="391"/>
                    </a:lnTo>
                    <a:lnTo>
                      <a:pt x="472" y="367"/>
                    </a:lnTo>
                    <a:lnTo>
                      <a:pt x="477" y="343"/>
                    </a:lnTo>
                    <a:lnTo>
                      <a:pt x="482" y="324"/>
                    </a:lnTo>
                    <a:lnTo>
                      <a:pt x="487" y="307"/>
                    </a:lnTo>
                    <a:lnTo>
                      <a:pt x="492" y="287"/>
                    </a:lnTo>
                    <a:lnTo>
                      <a:pt x="498" y="261"/>
                    </a:lnTo>
                    <a:lnTo>
                      <a:pt x="505" y="232"/>
                    </a:lnTo>
                    <a:lnTo>
                      <a:pt x="512" y="202"/>
                    </a:lnTo>
                    <a:lnTo>
                      <a:pt x="518" y="173"/>
                    </a:lnTo>
                    <a:lnTo>
                      <a:pt x="523" y="146"/>
                    </a:lnTo>
                    <a:lnTo>
                      <a:pt x="526" y="124"/>
                    </a:lnTo>
                    <a:lnTo>
                      <a:pt x="526" y="91"/>
                    </a:lnTo>
                    <a:lnTo>
                      <a:pt x="521" y="52"/>
                    </a:lnTo>
                    <a:lnTo>
                      <a:pt x="519" y="33"/>
                    </a:lnTo>
                    <a:lnTo>
                      <a:pt x="517" y="19"/>
                    </a:lnTo>
                    <a:lnTo>
                      <a:pt x="514" y="10"/>
                    </a:lnTo>
                    <a:lnTo>
                      <a:pt x="517" y="11"/>
                    </a:lnTo>
                    <a:lnTo>
                      <a:pt x="523" y="13"/>
                    </a:lnTo>
                    <a:lnTo>
                      <a:pt x="531" y="18"/>
                    </a:lnTo>
                    <a:lnTo>
                      <a:pt x="542" y="22"/>
                    </a:lnTo>
                    <a:lnTo>
                      <a:pt x="556" y="28"/>
                    </a:lnTo>
                    <a:lnTo>
                      <a:pt x="583" y="39"/>
                    </a:lnTo>
                    <a:lnTo>
                      <a:pt x="613" y="48"/>
                    </a:lnTo>
                    <a:lnTo>
                      <a:pt x="645" y="60"/>
                    </a:lnTo>
                    <a:lnTo>
                      <a:pt x="678" y="73"/>
                    </a:lnTo>
                    <a:lnTo>
                      <a:pt x="706" y="86"/>
                    </a:lnTo>
                    <a:lnTo>
                      <a:pt x="732" y="99"/>
                    </a:lnTo>
                    <a:lnTo>
                      <a:pt x="740" y="105"/>
                    </a:lnTo>
                    <a:lnTo>
                      <a:pt x="745" y="113"/>
                    </a:lnTo>
                    <a:lnTo>
                      <a:pt x="746" y="123"/>
                    </a:lnTo>
                    <a:lnTo>
                      <a:pt x="745" y="134"/>
                    </a:lnTo>
                    <a:lnTo>
                      <a:pt x="743" y="145"/>
                    </a:lnTo>
                    <a:lnTo>
                      <a:pt x="740" y="157"/>
                    </a:lnTo>
                    <a:lnTo>
                      <a:pt x="739" y="170"/>
                    </a:lnTo>
                    <a:lnTo>
                      <a:pt x="739" y="183"/>
                    </a:lnTo>
                    <a:lnTo>
                      <a:pt x="740" y="200"/>
                    </a:lnTo>
                    <a:lnTo>
                      <a:pt x="740" y="224"/>
                    </a:lnTo>
                    <a:lnTo>
                      <a:pt x="742" y="249"/>
                    </a:lnTo>
                    <a:lnTo>
                      <a:pt x="744" y="303"/>
                    </a:lnTo>
                    <a:lnTo>
                      <a:pt x="745" y="327"/>
                    </a:lnTo>
                    <a:lnTo>
                      <a:pt x="745" y="349"/>
                    </a:lnTo>
                    <a:lnTo>
                      <a:pt x="746" y="367"/>
                    </a:lnTo>
                    <a:lnTo>
                      <a:pt x="746" y="661"/>
                    </a:lnTo>
                    <a:lnTo>
                      <a:pt x="747" y="683"/>
                    </a:lnTo>
                    <a:lnTo>
                      <a:pt x="749" y="709"/>
                    </a:lnTo>
                    <a:lnTo>
                      <a:pt x="747" y="735"/>
                    </a:lnTo>
                    <a:lnTo>
                      <a:pt x="745" y="762"/>
                    </a:lnTo>
                    <a:lnTo>
                      <a:pt x="743" y="784"/>
                    </a:lnTo>
                    <a:lnTo>
                      <a:pt x="740" y="802"/>
                    </a:lnTo>
                    <a:lnTo>
                      <a:pt x="739" y="817"/>
                    </a:lnTo>
                    <a:lnTo>
                      <a:pt x="737" y="834"/>
                    </a:lnTo>
                    <a:lnTo>
                      <a:pt x="735" y="847"/>
                    </a:lnTo>
                    <a:lnTo>
                      <a:pt x="732" y="863"/>
                    </a:lnTo>
                    <a:lnTo>
                      <a:pt x="729" y="881"/>
                    </a:lnTo>
                    <a:lnTo>
                      <a:pt x="727" y="899"/>
                    </a:lnTo>
                    <a:lnTo>
                      <a:pt x="723" y="917"/>
                    </a:lnTo>
                    <a:lnTo>
                      <a:pt x="721" y="930"/>
                    </a:lnTo>
                    <a:lnTo>
                      <a:pt x="720" y="939"/>
                    </a:lnTo>
                    <a:lnTo>
                      <a:pt x="717" y="951"/>
                    </a:lnTo>
                    <a:lnTo>
                      <a:pt x="716" y="966"/>
                    </a:lnTo>
                    <a:lnTo>
                      <a:pt x="714" y="982"/>
                    </a:lnTo>
                    <a:lnTo>
                      <a:pt x="711" y="996"/>
                    </a:lnTo>
                    <a:lnTo>
                      <a:pt x="708" y="1006"/>
                    </a:lnTo>
                    <a:lnTo>
                      <a:pt x="702" y="1013"/>
                    </a:lnTo>
                    <a:lnTo>
                      <a:pt x="696" y="1018"/>
                    </a:lnTo>
                    <a:lnTo>
                      <a:pt x="691" y="1022"/>
                    </a:lnTo>
                    <a:lnTo>
                      <a:pt x="687" y="1023"/>
                    </a:lnTo>
                    <a:lnTo>
                      <a:pt x="687" y="1038"/>
                    </a:lnTo>
                    <a:lnTo>
                      <a:pt x="689" y="1066"/>
                    </a:lnTo>
                    <a:lnTo>
                      <a:pt x="689" y="1086"/>
                    </a:lnTo>
                    <a:lnTo>
                      <a:pt x="685" y="1104"/>
                    </a:lnTo>
                    <a:lnTo>
                      <a:pt x="679" y="1124"/>
                    </a:lnTo>
                    <a:lnTo>
                      <a:pt x="671" y="1142"/>
                    </a:lnTo>
                    <a:lnTo>
                      <a:pt x="663" y="1154"/>
                    </a:lnTo>
                    <a:lnTo>
                      <a:pt x="651" y="1165"/>
                    </a:lnTo>
                    <a:lnTo>
                      <a:pt x="641" y="1169"/>
                    </a:lnTo>
                    <a:lnTo>
                      <a:pt x="630" y="1173"/>
                    </a:lnTo>
                    <a:lnTo>
                      <a:pt x="616" y="1175"/>
                    </a:lnTo>
                    <a:lnTo>
                      <a:pt x="614" y="1194"/>
                    </a:lnTo>
                    <a:lnTo>
                      <a:pt x="612" y="1209"/>
                    </a:lnTo>
                    <a:lnTo>
                      <a:pt x="609" y="1220"/>
                    </a:lnTo>
                    <a:lnTo>
                      <a:pt x="606" y="1230"/>
                    </a:lnTo>
                    <a:lnTo>
                      <a:pt x="599" y="1236"/>
                    </a:lnTo>
                    <a:lnTo>
                      <a:pt x="591" y="1238"/>
                    </a:lnTo>
                    <a:lnTo>
                      <a:pt x="579" y="1243"/>
                    </a:lnTo>
                    <a:lnTo>
                      <a:pt x="569" y="1245"/>
                    </a:lnTo>
                    <a:lnTo>
                      <a:pt x="557" y="1247"/>
                    </a:lnTo>
                    <a:lnTo>
                      <a:pt x="556" y="1253"/>
                    </a:lnTo>
                    <a:lnTo>
                      <a:pt x="556" y="1259"/>
                    </a:lnTo>
                    <a:lnTo>
                      <a:pt x="555" y="1263"/>
                    </a:lnTo>
                    <a:lnTo>
                      <a:pt x="553" y="1277"/>
                    </a:lnTo>
                    <a:lnTo>
                      <a:pt x="548" y="1294"/>
                    </a:lnTo>
                    <a:lnTo>
                      <a:pt x="543" y="1313"/>
                    </a:lnTo>
                    <a:lnTo>
                      <a:pt x="539" y="1334"/>
                    </a:lnTo>
                    <a:lnTo>
                      <a:pt x="533" y="1355"/>
                    </a:lnTo>
                    <a:lnTo>
                      <a:pt x="529" y="1373"/>
                    </a:lnTo>
                    <a:lnTo>
                      <a:pt x="523" y="1403"/>
                    </a:lnTo>
                    <a:lnTo>
                      <a:pt x="518" y="1423"/>
                    </a:lnTo>
                    <a:lnTo>
                      <a:pt x="506" y="1465"/>
                    </a:lnTo>
                    <a:lnTo>
                      <a:pt x="501" y="1484"/>
                    </a:lnTo>
                    <a:lnTo>
                      <a:pt x="496" y="1502"/>
                    </a:lnTo>
                    <a:lnTo>
                      <a:pt x="491" y="1513"/>
                    </a:lnTo>
                    <a:lnTo>
                      <a:pt x="484" y="1527"/>
                    </a:lnTo>
                    <a:lnTo>
                      <a:pt x="475" y="1533"/>
                    </a:lnTo>
                    <a:lnTo>
                      <a:pt x="474" y="1546"/>
                    </a:lnTo>
                    <a:lnTo>
                      <a:pt x="474" y="1573"/>
                    </a:lnTo>
                    <a:lnTo>
                      <a:pt x="475" y="1597"/>
                    </a:lnTo>
                    <a:lnTo>
                      <a:pt x="477" y="1625"/>
                    </a:lnTo>
                    <a:lnTo>
                      <a:pt x="483" y="1677"/>
                    </a:lnTo>
                    <a:lnTo>
                      <a:pt x="483" y="1702"/>
                    </a:lnTo>
                    <a:lnTo>
                      <a:pt x="482" y="1729"/>
                    </a:lnTo>
                    <a:lnTo>
                      <a:pt x="480" y="1757"/>
                    </a:lnTo>
                    <a:lnTo>
                      <a:pt x="476" y="1784"/>
                    </a:lnTo>
                    <a:lnTo>
                      <a:pt x="473" y="1809"/>
                    </a:lnTo>
                    <a:lnTo>
                      <a:pt x="470" y="1831"/>
                    </a:lnTo>
                    <a:lnTo>
                      <a:pt x="468" y="1846"/>
                    </a:lnTo>
                    <a:lnTo>
                      <a:pt x="466" y="1867"/>
                    </a:lnTo>
                    <a:lnTo>
                      <a:pt x="463" y="1893"/>
                    </a:lnTo>
                    <a:lnTo>
                      <a:pt x="460" y="1919"/>
                    </a:lnTo>
                    <a:lnTo>
                      <a:pt x="458" y="1948"/>
                    </a:lnTo>
                    <a:lnTo>
                      <a:pt x="454" y="1979"/>
                    </a:lnTo>
                    <a:lnTo>
                      <a:pt x="451" y="2007"/>
                    </a:lnTo>
                    <a:lnTo>
                      <a:pt x="447" y="2032"/>
                    </a:lnTo>
                    <a:lnTo>
                      <a:pt x="445" y="2055"/>
                    </a:lnTo>
                    <a:lnTo>
                      <a:pt x="443" y="2073"/>
                    </a:lnTo>
                    <a:lnTo>
                      <a:pt x="441" y="2086"/>
                    </a:lnTo>
                    <a:lnTo>
                      <a:pt x="439" y="2103"/>
                    </a:lnTo>
                    <a:lnTo>
                      <a:pt x="437" y="2145"/>
                    </a:lnTo>
                    <a:lnTo>
                      <a:pt x="438" y="2165"/>
                    </a:lnTo>
                    <a:lnTo>
                      <a:pt x="438" y="2181"/>
                    </a:lnTo>
                    <a:lnTo>
                      <a:pt x="439" y="2192"/>
                    </a:lnTo>
                    <a:lnTo>
                      <a:pt x="441" y="2197"/>
                    </a:lnTo>
                    <a:lnTo>
                      <a:pt x="444" y="2207"/>
                    </a:lnTo>
                    <a:lnTo>
                      <a:pt x="447" y="2217"/>
                    </a:lnTo>
                    <a:lnTo>
                      <a:pt x="447" y="2216"/>
                    </a:lnTo>
                    <a:lnTo>
                      <a:pt x="450" y="2221"/>
                    </a:lnTo>
                    <a:lnTo>
                      <a:pt x="452" y="2228"/>
                    </a:lnTo>
                    <a:lnTo>
                      <a:pt x="456" y="2237"/>
                    </a:lnTo>
                    <a:lnTo>
                      <a:pt x="461" y="2247"/>
                    </a:lnTo>
                    <a:lnTo>
                      <a:pt x="465" y="2258"/>
                    </a:lnTo>
                    <a:lnTo>
                      <a:pt x="469" y="2267"/>
                    </a:lnTo>
                    <a:lnTo>
                      <a:pt x="472" y="2275"/>
                    </a:lnTo>
                    <a:lnTo>
                      <a:pt x="474" y="2280"/>
                    </a:lnTo>
                    <a:lnTo>
                      <a:pt x="484" y="2311"/>
                    </a:lnTo>
                    <a:lnTo>
                      <a:pt x="489" y="2326"/>
                    </a:lnTo>
                    <a:lnTo>
                      <a:pt x="495" y="2342"/>
                    </a:lnTo>
                    <a:lnTo>
                      <a:pt x="498" y="2357"/>
                    </a:lnTo>
                    <a:lnTo>
                      <a:pt x="502" y="2369"/>
                    </a:lnTo>
                    <a:lnTo>
                      <a:pt x="504" y="2386"/>
                    </a:lnTo>
                    <a:lnTo>
                      <a:pt x="502" y="2402"/>
                    </a:lnTo>
                    <a:lnTo>
                      <a:pt x="498" y="2418"/>
                    </a:lnTo>
                    <a:lnTo>
                      <a:pt x="492" y="2431"/>
                    </a:lnTo>
                    <a:lnTo>
                      <a:pt x="488" y="2440"/>
                    </a:lnTo>
                    <a:lnTo>
                      <a:pt x="481" y="2450"/>
                    </a:lnTo>
                    <a:lnTo>
                      <a:pt x="472" y="2458"/>
                    </a:lnTo>
                    <a:lnTo>
                      <a:pt x="461" y="2465"/>
                    </a:lnTo>
                    <a:lnTo>
                      <a:pt x="451" y="2467"/>
                    </a:lnTo>
                    <a:lnTo>
                      <a:pt x="438" y="2466"/>
                    </a:lnTo>
                    <a:lnTo>
                      <a:pt x="423" y="2461"/>
                    </a:lnTo>
                    <a:lnTo>
                      <a:pt x="409" y="2456"/>
                    </a:lnTo>
                    <a:lnTo>
                      <a:pt x="400" y="2451"/>
                    </a:lnTo>
                    <a:lnTo>
                      <a:pt x="393" y="2444"/>
                    </a:lnTo>
                    <a:lnTo>
                      <a:pt x="383" y="2433"/>
                    </a:lnTo>
                    <a:lnTo>
                      <a:pt x="375" y="2422"/>
                    </a:lnTo>
                    <a:lnTo>
                      <a:pt x="370" y="2411"/>
                    </a:lnTo>
                    <a:lnTo>
                      <a:pt x="368" y="2407"/>
                    </a:lnTo>
                    <a:lnTo>
                      <a:pt x="365" y="2403"/>
                    </a:lnTo>
                    <a:lnTo>
                      <a:pt x="364" y="2403"/>
                    </a:lnTo>
                    <a:lnTo>
                      <a:pt x="361" y="2404"/>
                    </a:lnTo>
                    <a:lnTo>
                      <a:pt x="356" y="2410"/>
                    </a:lnTo>
                    <a:lnTo>
                      <a:pt x="349" y="2415"/>
                    </a:lnTo>
                    <a:lnTo>
                      <a:pt x="338" y="2421"/>
                    </a:lnTo>
                    <a:lnTo>
                      <a:pt x="327" y="2425"/>
                    </a:lnTo>
                    <a:lnTo>
                      <a:pt x="314" y="2431"/>
                    </a:lnTo>
                    <a:lnTo>
                      <a:pt x="302" y="2435"/>
                    </a:lnTo>
                    <a:lnTo>
                      <a:pt x="288" y="2438"/>
                    </a:lnTo>
                    <a:lnTo>
                      <a:pt x="274" y="2440"/>
                    </a:lnTo>
                    <a:lnTo>
                      <a:pt x="261" y="2442"/>
                    </a:lnTo>
                    <a:lnTo>
                      <a:pt x="250" y="2443"/>
                    </a:lnTo>
                    <a:lnTo>
                      <a:pt x="242" y="2442"/>
                    </a:lnTo>
                    <a:lnTo>
                      <a:pt x="236" y="2437"/>
                    </a:lnTo>
                    <a:lnTo>
                      <a:pt x="233" y="2431"/>
                    </a:lnTo>
                    <a:lnTo>
                      <a:pt x="230" y="2423"/>
                    </a:lnTo>
                    <a:lnTo>
                      <a:pt x="229" y="2413"/>
                    </a:lnTo>
                    <a:lnTo>
                      <a:pt x="232" y="2400"/>
                    </a:lnTo>
                    <a:lnTo>
                      <a:pt x="235" y="2387"/>
                    </a:lnTo>
                    <a:lnTo>
                      <a:pt x="241" y="2376"/>
                    </a:lnTo>
                    <a:lnTo>
                      <a:pt x="244" y="2369"/>
                    </a:lnTo>
                    <a:lnTo>
                      <a:pt x="250" y="2359"/>
                    </a:lnTo>
                    <a:lnTo>
                      <a:pt x="256" y="2347"/>
                    </a:lnTo>
                    <a:lnTo>
                      <a:pt x="262" y="2335"/>
                    </a:lnTo>
                    <a:lnTo>
                      <a:pt x="268" y="2323"/>
                    </a:lnTo>
                    <a:lnTo>
                      <a:pt x="271" y="2314"/>
                    </a:lnTo>
                    <a:lnTo>
                      <a:pt x="274" y="2308"/>
                    </a:lnTo>
                    <a:lnTo>
                      <a:pt x="274" y="2310"/>
                    </a:lnTo>
                    <a:lnTo>
                      <a:pt x="276" y="2306"/>
                    </a:lnTo>
                    <a:lnTo>
                      <a:pt x="277" y="2302"/>
                    </a:lnTo>
                    <a:lnTo>
                      <a:pt x="279" y="2300"/>
                    </a:lnTo>
                    <a:lnTo>
                      <a:pt x="285" y="2288"/>
                    </a:lnTo>
                    <a:lnTo>
                      <a:pt x="297" y="2260"/>
                    </a:lnTo>
                    <a:lnTo>
                      <a:pt x="301" y="2246"/>
                    </a:lnTo>
                    <a:lnTo>
                      <a:pt x="302" y="2231"/>
                    </a:lnTo>
                    <a:lnTo>
                      <a:pt x="301" y="2212"/>
                    </a:lnTo>
                    <a:lnTo>
                      <a:pt x="299" y="2193"/>
                    </a:lnTo>
                    <a:lnTo>
                      <a:pt x="295" y="2178"/>
                    </a:lnTo>
                    <a:lnTo>
                      <a:pt x="293" y="2166"/>
                    </a:lnTo>
                    <a:lnTo>
                      <a:pt x="288" y="2150"/>
                    </a:lnTo>
                    <a:lnTo>
                      <a:pt x="283" y="2130"/>
                    </a:lnTo>
                    <a:lnTo>
                      <a:pt x="277" y="2109"/>
                    </a:lnTo>
                    <a:lnTo>
                      <a:pt x="270" y="2087"/>
                    </a:lnTo>
                    <a:lnTo>
                      <a:pt x="265" y="2067"/>
                    </a:lnTo>
                    <a:lnTo>
                      <a:pt x="259" y="2043"/>
                    </a:lnTo>
                    <a:lnTo>
                      <a:pt x="254" y="2015"/>
                    </a:lnTo>
                    <a:lnTo>
                      <a:pt x="244" y="1959"/>
                    </a:lnTo>
                    <a:lnTo>
                      <a:pt x="241" y="1935"/>
                    </a:lnTo>
                    <a:lnTo>
                      <a:pt x="237" y="1914"/>
                    </a:lnTo>
                    <a:lnTo>
                      <a:pt x="232" y="1888"/>
                    </a:lnTo>
                    <a:lnTo>
                      <a:pt x="225" y="1860"/>
                    </a:lnTo>
                    <a:lnTo>
                      <a:pt x="218" y="1831"/>
                    </a:lnTo>
                    <a:lnTo>
                      <a:pt x="212" y="1802"/>
                    </a:lnTo>
                    <a:lnTo>
                      <a:pt x="207" y="1775"/>
                    </a:lnTo>
                    <a:lnTo>
                      <a:pt x="204" y="1746"/>
                    </a:lnTo>
                    <a:lnTo>
                      <a:pt x="203" y="1722"/>
                    </a:lnTo>
                    <a:lnTo>
                      <a:pt x="203" y="1700"/>
                    </a:lnTo>
                    <a:lnTo>
                      <a:pt x="204" y="1680"/>
                    </a:lnTo>
                    <a:lnTo>
                      <a:pt x="204" y="1664"/>
                    </a:lnTo>
                    <a:lnTo>
                      <a:pt x="203" y="1648"/>
                    </a:lnTo>
                    <a:lnTo>
                      <a:pt x="200" y="1630"/>
                    </a:lnTo>
                    <a:lnTo>
                      <a:pt x="193" y="1588"/>
                    </a:lnTo>
                    <a:lnTo>
                      <a:pt x="191" y="1566"/>
                    </a:lnTo>
                    <a:lnTo>
                      <a:pt x="190" y="1546"/>
                    </a:lnTo>
                    <a:lnTo>
                      <a:pt x="190" y="1533"/>
                    </a:lnTo>
                    <a:lnTo>
                      <a:pt x="191" y="1523"/>
                    </a:lnTo>
                    <a:lnTo>
                      <a:pt x="178" y="1522"/>
                    </a:lnTo>
                    <a:lnTo>
                      <a:pt x="167" y="1519"/>
                    </a:lnTo>
                    <a:lnTo>
                      <a:pt x="157" y="1515"/>
                    </a:lnTo>
                    <a:lnTo>
                      <a:pt x="152" y="1508"/>
                    </a:lnTo>
                    <a:lnTo>
                      <a:pt x="148" y="1498"/>
                    </a:lnTo>
                    <a:lnTo>
                      <a:pt x="143" y="1473"/>
                    </a:lnTo>
                    <a:lnTo>
                      <a:pt x="143" y="1451"/>
                    </a:lnTo>
                    <a:lnTo>
                      <a:pt x="141" y="1436"/>
                    </a:lnTo>
                    <a:lnTo>
                      <a:pt x="140" y="1416"/>
                    </a:lnTo>
                    <a:lnTo>
                      <a:pt x="138" y="1395"/>
                    </a:lnTo>
                    <a:lnTo>
                      <a:pt x="134" y="1373"/>
                    </a:lnTo>
                    <a:lnTo>
                      <a:pt x="132" y="1352"/>
                    </a:lnTo>
                    <a:lnTo>
                      <a:pt x="130" y="1336"/>
                    </a:lnTo>
                    <a:lnTo>
                      <a:pt x="128" y="1324"/>
                    </a:lnTo>
                    <a:lnTo>
                      <a:pt x="127" y="1315"/>
                    </a:lnTo>
                    <a:lnTo>
                      <a:pt x="124" y="1300"/>
                    </a:lnTo>
                    <a:lnTo>
                      <a:pt x="120" y="1281"/>
                    </a:lnTo>
                    <a:lnTo>
                      <a:pt x="117" y="1261"/>
                    </a:lnTo>
                    <a:lnTo>
                      <a:pt x="113" y="1240"/>
                    </a:lnTo>
                    <a:lnTo>
                      <a:pt x="110" y="1220"/>
                    </a:lnTo>
                    <a:lnTo>
                      <a:pt x="108" y="1203"/>
                    </a:lnTo>
                    <a:lnTo>
                      <a:pt x="105" y="1188"/>
                    </a:lnTo>
                    <a:lnTo>
                      <a:pt x="104" y="1179"/>
                    </a:lnTo>
                    <a:lnTo>
                      <a:pt x="101" y="1154"/>
                    </a:lnTo>
                    <a:lnTo>
                      <a:pt x="96" y="1154"/>
                    </a:lnTo>
                    <a:lnTo>
                      <a:pt x="84" y="1156"/>
                    </a:lnTo>
                    <a:lnTo>
                      <a:pt x="70" y="1160"/>
                    </a:lnTo>
                    <a:lnTo>
                      <a:pt x="60" y="1163"/>
                    </a:lnTo>
                    <a:lnTo>
                      <a:pt x="51" y="1166"/>
                    </a:lnTo>
                    <a:lnTo>
                      <a:pt x="45" y="1167"/>
                    </a:lnTo>
                    <a:lnTo>
                      <a:pt x="40" y="1166"/>
                    </a:lnTo>
                    <a:lnTo>
                      <a:pt x="39" y="1160"/>
                    </a:lnTo>
                    <a:lnTo>
                      <a:pt x="39" y="1138"/>
                    </a:lnTo>
                    <a:lnTo>
                      <a:pt x="38" y="1120"/>
                    </a:lnTo>
                    <a:lnTo>
                      <a:pt x="38" y="1098"/>
                    </a:lnTo>
                    <a:lnTo>
                      <a:pt x="39" y="1074"/>
                    </a:lnTo>
                    <a:lnTo>
                      <a:pt x="39" y="1048"/>
                    </a:lnTo>
                    <a:lnTo>
                      <a:pt x="40" y="1024"/>
                    </a:lnTo>
                    <a:lnTo>
                      <a:pt x="43" y="1001"/>
                    </a:lnTo>
                    <a:lnTo>
                      <a:pt x="46" y="981"/>
                    </a:lnTo>
                    <a:lnTo>
                      <a:pt x="50" y="963"/>
                    </a:lnTo>
                    <a:lnTo>
                      <a:pt x="55" y="953"/>
                    </a:lnTo>
                    <a:lnTo>
                      <a:pt x="69" y="938"/>
                    </a:lnTo>
                    <a:lnTo>
                      <a:pt x="83" y="926"/>
                    </a:lnTo>
                    <a:lnTo>
                      <a:pt x="83" y="891"/>
                    </a:lnTo>
                    <a:lnTo>
                      <a:pt x="80" y="890"/>
                    </a:lnTo>
                    <a:lnTo>
                      <a:pt x="76" y="890"/>
                    </a:lnTo>
                    <a:lnTo>
                      <a:pt x="61" y="885"/>
                    </a:lnTo>
                    <a:lnTo>
                      <a:pt x="48" y="877"/>
                    </a:lnTo>
                    <a:lnTo>
                      <a:pt x="38" y="868"/>
                    </a:lnTo>
                    <a:lnTo>
                      <a:pt x="32" y="855"/>
                    </a:lnTo>
                    <a:lnTo>
                      <a:pt x="29" y="842"/>
                    </a:lnTo>
                    <a:lnTo>
                      <a:pt x="24" y="824"/>
                    </a:lnTo>
                    <a:lnTo>
                      <a:pt x="19" y="804"/>
                    </a:lnTo>
                    <a:lnTo>
                      <a:pt x="16" y="783"/>
                    </a:lnTo>
                    <a:lnTo>
                      <a:pt x="15" y="763"/>
                    </a:lnTo>
                    <a:lnTo>
                      <a:pt x="14" y="733"/>
                    </a:lnTo>
                    <a:lnTo>
                      <a:pt x="7" y="677"/>
                    </a:lnTo>
                    <a:lnTo>
                      <a:pt x="6" y="663"/>
                    </a:lnTo>
                    <a:lnTo>
                      <a:pt x="3" y="645"/>
                    </a:lnTo>
                    <a:lnTo>
                      <a:pt x="2" y="625"/>
                    </a:lnTo>
                    <a:lnTo>
                      <a:pt x="0" y="605"/>
                    </a:lnTo>
                    <a:lnTo>
                      <a:pt x="0" y="574"/>
                    </a:lnTo>
                    <a:lnTo>
                      <a:pt x="1" y="556"/>
                    </a:lnTo>
                    <a:lnTo>
                      <a:pt x="3" y="534"/>
                    </a:lnTo>
                    <a:lnTo>
                      <a:pt x="6" y="510"/>
                    </a:lnTo>
                    <a:lnTo>
                      <a:pt x="10" y="459"/>
                    </a:lnTo>
                    <a:lnTo>
                      <a:pt x="11" y="434"/>
                    </a:lnTo>
                    <a:lnTo>
                      <a:pt x="13" y="414"/>
                    </a:lnTo>
                    <a:lnTo>
                      <a:pt x="15" y="392"/>
                    </a:lnTo>
                    <a:lnTo>
                      <a:pt x="17" y="369"/>
                    </a:lnTo>
                    <a:lnTo>
                      <a:pt x="19" y="345"/>
                    </a:lnTo>
                    <a:lnTo>
                      <a:pt x="23" y="320"/>
                    </a:lnTo>
                    <a:lnTo>
                      <a:pt x="25" y="298"/>
                    </a:lnTo>
                    <a:lnTo>
                      <a:pt x="26" y="280"/>
                    </a:lnTo>
                    <a:lnTo>
                      <a:pt x="29" y="264"/>
                    </a:lnTo>
                    <a:lnTo>
                      <a:pt x="29" y="254"/>
                    </a:lnTo>
                    <a:lnTo>
                      <a:pt x="30" y="243"/>
                    </a:lnTo>
                    <a:lnTo>
                      <a:pt x="31" y="227"/>
                    </a:lnTo>
                    <a:lnTo>
                      <a:pt x="33" y="209"/>
                    </a:lnTo>
                    <a:lnTo>
                      <a:pt x="36" y="189"/>
                    </a:lnTo>
                    <a:lnTo>
                      <a:pt x="39" y="169"/>
                    </a:lnTo>
                    <a:lnTo>
                      <a:pt x="41" y="152"/>
                    </a:lnTo>
                    <a:lnTo>
                      <a:pt x="44" y="136"/>
                    </a:lnTo>
                    <a:lnTo>
                      <a:pt x="45" y="126"/>
                    </a:lnTo>
                    <a:lnTo>
                      <a:pt x="46" y="114"/>
                    </a:lnTo>
                    <a:lnTo>
                      <a:pt x="48" y="102"/>
                    </a:lnTo>
                    <a:lnTo>
                      <a:pt x="52" y="89"/>
                    </a:lnTo>
                    <a:lnTo>
                      <a:pt x="58" y="75"/>
                    </a:lnTo>
                    <a:lnTo>
                      <a:pt x="66" y="64"/>
                    </a:lnTo>
                    <a:lnTo>
                      <a:pt x="77" y="55"/>
                    </a:lnTo>
                    <a:lnTo>
                      <a:pt x="83" y="52"/>
                    </a:lnTo>
                    <a:lnTo>
                      <a:pt x="89" y="49"/>
                    </a:lnTo>
                    <a:lnTo>
                      <a:pt x="97" y="47"/>
                    </a:lnTo>
                    <a:lnTo>
                      <a:pt x="109" y="46"/>
                    </a:lnTo>
                    <a:lnTo>
                      <a:pt x="124" y="43"/>
                    </a:lnTo>
                    <a:lnTo>
                      <a:pt x="142" y="40"/>
                    </a:lnTo>
                    <a:lnTo>
                      <a:pt x="163" y="33"/>
                    </a:lnTo>
                    <a:lnTo>
                      <a:pt x="185" y="26"/>
                    </a:lnTo>
                    <a:lnTo>
                      <a:pt x="205" y="19"/>
                    </a:lnTo>
                    <a:lnTo>
                      <a:pt x="223" y="16"/>
                    </a:lnTo>
                    <a:lnTo>
                      <a:pt x="236" y="13"/>
                    </a:lnTo>
                    <a:lnTo>
                      <a:pt x="262" y="6"/>
                    </a:lnTo>
                    <a:lnTo>
                      <a:pt x="273" y="3"/>
                    </a:lnTo>
                    <a:lnTo>
                      <a:pt x="284" y="2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66CC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F13DDCE-7C87-E0B3-247A-8F3C96E38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13" y="258763"/>
                <a:ext cx="657225" cy="939800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80" y="11"/>
                  </a:cxn>
                  <a:cxn ang="0">
                    <a:pos x="311" y="32"/>
                  </a:cxn>
                  <a:cxn ang="0">
                    <a:pos x="333" y="63"/>
                  </a:cxn>
                  <a:cxn ang="0">
                    <a:pos x="353" y="99"/>
                  </a:cxn>
                  <a:cxn ang="0">
                    <a:pos x="369" y="128"/>
                  </a:cxn>
                  <a:cxn ang="0">
                    <a:pos x="380" y="158"/>
                  </a:cxn>
                  <a:cxn ang="0">
                    <a:pos x="390" y="188"/>
                  </a:cxn>
                  <a:cxn ang="0">
                    <a:pos x="392" y="214"/>
                  </a:cxn>
                  <a:cxn ang="0">
                    <a:pos x="400" y="227"/>
                  </a:cxn>
                  <a:cxn ang="0">
                    <a:pos x="412" y="241"/>
                  </a:cxn>
                  <a:cxn ang="0">
                    <a:pos x="413" y="253"/>
                  </a:cxn>
                  <a:cxn ang="0">
                    <a:pos x="406" y="267"/>
                  </a:cxn>
                  <a:cxn ang="0">
                    <a:pos x="391" y="284"/>
                  </a:cxn>
                  <a:cxn ang="0">
                    <a:pos x="387" y="302"/>
                  </a:cxn>
                  <a:cxn ang="0">
                    <a:pos x="392" y="322"/>
                  </a:cxn>
                  <a:cxn ang="0">
                    <a:pos x="397" y="336"/>
                  </a:cxn>
                  <a:cxn ang="0">
                    <a:pos x="390" y="353"/>
                  </a:cxn>
                  <a:cxn ang="0">
                    <a:pos x="375" y="372"/>
                  </a:cxn>
                  <a:cxn ang="0">
                    <a:pos x="353" y="382"/>
                  </a:cxn>
                  <a:cxn ang="0">
                    <a:pos x="318" y="384"/>
                  </a:cxn>
                  <a:cxn ang="0">
                    <a:pos x="319" y="423"/>
                  </a:cxn>
                  <a:cxn ang="0">
                    <a:pos x="316" y="444"/>
                  </a:cxn>
                  <a:cxn ang="0">
                    <a:pos x="305" y="472"/>
                  </a:cxn>
                  <a:cxn ang="0">
                    <a:pos x="291" y="503"/>
                  </a:cxn>
                  <a:cxn ang="0">
                    <a:pos x="278" y="531"/>
                  </a:cxn>
                  <a:cxn ang="0">
                    <a:pos x="183" y="592"/>
                  </a:cxn>
                  <a:cxn ang="0">
                    <a:pos x="100" y="553"/>
                  </a:cxn>
                  <a:cxn ang="0">
                    <a:pos x="103" y="529"/>
                  </a:cxn>
                  <a:cxn ang="0">
                    <a:pos x="108" y="492"/>
                  </a:cxn>
                  <a:cxn ang="0">
                    <a:pos x="114" y="451"/>
                  </a:cxn>
                  <a:cxn ang="0">
                    <a:pos x="118" y="416"/>
                  </a:cxn>
                  <a:cxn ang="0">
                    <a:pos x="122" y="395"/>
                  </a:cxn>
                  <a:cxn ang="0">
                    <a:pos x="120" y="385"/>
                  </a:cxn>
                  <a:cxn ang="0">
                    <a:pos x="112" y="381"/>
                  </a:cxn>
                  <a:cxn ang="0">
                    <a:pos x="88" y="379"/>
                  </a:cxn>
                  <a:cxn ang="0">
                    <a:pos x="72" y="377"/>
                  </a:cxn>
                  <a:cxn ang="0">
                    <a:pos x="61" y="360"/>
                  </a:cxn>
                  <a:cxn ang="0">
                    <a:pos x="57" y="334"/>
                  </a:cxn>
                  <a:cxn ang="0">
                    <a:pos x="55" y="313"/>
                  </a:cxn>
                  <a:cxn ang="0">
                    <a:pos x="34" y="274"/>
                  </a:cxn>
                  <a:cxn ang="0">
                    <a:pos x="28" y="245"/>
                  </a:cxn>
                  <a:cxn ang="0">
                    <a:pos x="33" y="223"/>
                  </a:cxn>
                  <a:cxn ang="0">
                    <a:pos x="30" y="208"/>
                  </a:cxn>
                  <a:cxn ang="0">
                    <a:pos x="23" y="198"/>
                  </a:cxn>
                  <a:cxn ang="0">
                    <a:pos x="12" y="175"/>
                  </a:cxn>
                  <a:cxn ang="0">
                    <a:pos x="4" y="153"/>
                  </a:cxn>
                  <a:cxn ang="0">
                    <a:pos x="0" y="132"/>
                  </a:cxn>
                  <a:cxn ang="0">
                    <a:pos x="3" y="101"/>
                  </a:cxn>
                  <a:cxn ang="0">
                    <a:pos x="9" y="78"/>
                  </a:cxn>
                  <a:cxn ang="0">
                    <a:pos x="29" y="43"/>
                  </a:cxn>
                  <a:cxn ang="0">
                    <a:pos x="50" y="27"/>
                  </a:cxn>
                  <a:cxn ang="0">
                    <a:pos x="77" y="14"/>
                  </a:cxn>
                  <a:cxn ang="0">
                    <a:pos x="101" y="10"/>
                  </a:cxn>
                  <a:cxn ang="0">
                    <a:pos x="125" y="7"/>
                  </a:cxn>
                  <a:cxn ang="0">
                    <a:pos x="139" y="10"/>
                  </a:cxn>
                  <a:cxn ang="0">
                    <a:pos x="144" y="14"/>
                  </a:cxn>
                  <a:cxn ang="0">
                    <a:pos x="157" y="15"/>
                  </a:cxn>
                  <a:cxn ang="0">
                    <a:pos x="181" y="10"/>
                  </a:cxn>
                  <a:cxn ang="0">
                    <a:pos x="210" y="1"/>
                  </a:cxn>
                </a:cxnLst>
                <a:rect l="0" t="0" r="r" b="b"/>
                <a:pathLst>
                  <a:path w="414" h="592">
                    <a:moveTo>
                      <a:pt x="225" y="0"/>
                    </a:moveTo>
                    <a:lnTo>
                      <a:pt x="244" y="1"/>
                    </a:lnTo>
                    <a:lnTo>
                      <a:pt x="262" y="6"/>
                    </a:lnTo>
                    <a:lnTo>
                      <a:pt x="280" y="11"/>
                    </a:lnTo>
                    <a:lnTo>
                      <a:pt x="297" y="21"/>
                    </a:lnTo>
                    <a:lnTo>
                      <a:pt x="311" y="32"/>
                    </a:lnTo>
                    <a:lnTo>
                      <a:pt x="325" y="49"/>
                    </a:lnTo>
                    <a:lnTo>
                      <a:pt x="333" y="63"/>
                    </a:lnTo>
                    <a:lnTo>
                      <a:pt x="343" y="80"/>
                    </a:lnTo>
                    <a:lnTo>
                      <a:pt x="353" y="99"/>
                    </a:lnTo>
                    <a:lnTo>
                      <a:pt x="362" y="115"/>
                    </a:lnTo>
                    <a:lnTo>
                      <a:pt x="369" y="128"/>
                    </a:lnTo>
                    <a:lnTo>
                      <a:pt x="376" y="142"/>
                    </a:lnTo>
                    <a:lnTo>
                      <a:pt x="380" y="158"/>
                    </a:lnTo>
                    <a:lnTo>
                      <a:pt x="386" y="174"/>
                    </a:lnTo>
                    <a:lnTo>
                      <a:pt x="390" y="188"/>
                    </a:lnTo>
                    <a:lnTo>
                      <a:pt x="392" y="199"/>
                    </a:lnTo>
                    <a:lnTo>
                      <a:pt x="392" y="214"/>
                    </a:lnTo>
                    <a:lnTo>
                      <a:pt x="394" y="220"/>
                    </a:lnTo>
                    <a:lnTo>
                      <a:pt x="400" y="227"/>
                    </a:lnTo>
                    <a:lnTo>
                      <a:pt x="407" y="234"/>
                    </a:lnTo>
                    <a:lnTo>
                      <a:pt x="412" y="241"/>
                    </a:lnTo>
                    <a:lnTo>
                      <a:pt x="414" y="248"/>
                    </a:lnTo>
                    <a:lnTo>
                      <a:pt x="413" y="253"/>
                    </a:lnTo>
                    <a:lnTo>
                      <a:pt x="411" y="260"/>
                    </a:lnTo>
                    <a:lnTo>
                      <a:pt x="406" y="267"/>
                    </a:lnTo>
                    <a:lnTo>
                      <a:pt x="398" y="275"/>
                    </a:lnTo>
                    <a:lnTo>
                      <a:pt x="391" y="284"/>
                    </a:lnTo>
                    <a:lnTo>
                      <a:pt x="387" y="293"/>
                    </a:lnTo>
                    <a:lnTo>
                      <a:pt x="387" y="302"/>
                    </a:lnTo>
                    <a:lnTo>
                      <a:pt x="390" y="314"/>
                    </a:lnTo>
                    <a:lnTo>
                      <a:pt x="392" y="322"/>
                    </a:lnTo>
                    <a:lnTo>
                      <a:pt x="396" y="329"/>
                    </a:lnTo>
                    <a:lnTo>
                      <a:pt x="397" y="336"/>
                    </a:lnTo>
                    <a:lnTo>
                      <a:pt x="396" y="344"/>
                    </a:lnTo>
                    <a:lnTo>
                      <a:pt x="390" y="353"/>
                    </a:lnTo>
                    <a:lnTo>
                      <a:pt x="382" y="363"/>
                    </a:lnTo>
                    <a:lnTo>
                      <a:pt x="375" y="372"/>
                    </a:lnTo>
                    <a:lnTo>
                      <a:pt x="364" y="378"/>
                    </a:lnTo>
                    <a:lnTo>
                      <a:pt x="353" y="382"/>
                    </a:lnTo>
                    <a:lnTo>
                      <a:pt x="338" y="384"/>
                    </a:lnTo>
                    <a:lnTo>
                      <a:pt x="318" y="384"/>
                    </a:lnTo>
                    <a:lnTo>
                      <a:pt x="318" y="413"/>
                    </a:lnTo>
                    <a:lnTo>
                      <a:pt x="319" y="423"/>
                    </a:lnTo>
                    <a:lnTo>
                      <a:pt x="319" y="435"/>
                    </a:lnTo>
                    <a:lnTo>
                      <a:pt x="316" y="444"/>
                    </a:lnTo>
                    <a:lnTo>
                      <a:pt x="311" y="457"/>
                    </a:lnTo>
                    <a:lnTo>
                      <a:pt x="305" y="472"/>
                    </a:lnTo>
                    <a:lnTo>
                      <a:pt x="298" y="487"/>
                    </a:lnTo>
                    <a:lnTo>
                      <a:pt x="291" y="503"/>
                    </a:lnTo>
                    <a:lnTo>
                      <a:pt x="284" y="519"/>
                    </a:lnTo>
                    <a:lnTo>
                      <a:pt x="278" y="531"/>
                    </a:lnTo>
                    <a:lnTo>
                      <a:pt x="274" y="541"/>
                    </a:lnTo>
                    <a:lnTo>
                      <a:pt x="183" y="592"/>
                    </a:lnTo>
                    <a:lnTo>
                      <a:pt x="100" y="557"/>
                    </a:lnTo>
                    <a:lnTo>
                      <a:pt x="100" y="553"/>
                    </a:lnTo>
                    <a:lnTo>
                      <a:pt x="101" y="544"/>
                    </a:lnTo>
                    <a:lnTo>
                      <a:pt x="103" y="529"/>
                    </a:lnTo>
                    <a:lnTo>
                      <a:pt x="106" y="512"/>
                    </a:lnTo>
                    <a:lnTo>
                      <a:pt x="108" y="492"/>
                    </a:lnTo>
                    <a:lnTo>
                      <a:pt x="112" y="471"/>
                    </a:lnTo>
                    <a:lnTo>
                      <a:pt x="114" y="451"/>
                    </a:lnTo>
                    <a:lnTo>
                      <a:pt x="116" y="432"/>
                    </a:lnTo>
                    <a:lnTo>
                      <a:pt x="118" y="416"/>
                    </a:lnTo>
                    <a:lnTo>
                      <a:pt x="121" y="406"/>
                    </a:lnTo>
                    <a:lnTo>
                      <a:pt x="122" y="395"/>
                    </a:lnTo>
                    <a:lnTo>
                      <a:pt x="122" y="389"/>
                    </a:lnTo>
                    <a:lnTo>
                      <a:pt x="120" y="385"/>
                    </a:lnTo>
                    <a:lnTo>
                      <a:pt x="116" y="382"/>
                    </a:lnTo>
                    <a:lnTo>
                      <a:pt x="112" y="381"/>
                    </a:lnTo>
                    <a:lnTo>
                      <a:pt x="105" y="381"/>
                    </a:lnTo>
                    <a:lnTo>
                      <a:pt x="88" y="379"/>
                    </a:lnTo>
                    <a:lnTo>
                      <a:pt x="79" y="379"/>
                    </a:lnTo>
                    <a:lnTo>
                      <a:pt x="72" y="377"/>
                    </a:lnTo>
                    <a:lnTo>
                      <a:pt x="66" y="372"/>
                    </a:lnTo>
                    <a:lnTo>
                      <a:pt x="61" y="360"/>
                    </a:lnTo>
                    <a:lnTo>
                      <a:pt x="58" y="348"/>
                    </a:lnTo>
                    <a:lnTo>
                      <a:pt x="57" y="334"/>
                    </a:lnTo>
                    <a:lnTo>
                      <a:pt x="57" y="321"/>
                    </a:lnTo>
                    <a:lnTo>
                      <a:pt x="55" y="313"/>
                    </a:lnTo>
                    <a:lnTo>
                      <a:pt x="50" y="302"/>
                    </a:lnTo>
                    <a:lnTo>
                      <a:pt x="34" y="274"/>
                    </a:lnTo>
                    <a:lnTo>
                      <a:pt x="28" y="259"/>
                    </a:lnTo>
                    <a:lnTo>
                      <a:pt x="28" y="245"/>
                    </a:lnTo>
                    <a:lnTo>
                      <a:pt x="30" y="232"/>
                    </a:lnTo>
                    <a:lnTo>
                      <a:pt x="33" y="223"/>
                    </a:lnTo>
                    <a:lnTo>
                      <a:pt x="33" y="208"/>
                    </a:lnTo>
                    <a:lnTo>
                      <a:pt x="30" y="208"/>
                    </a:lnTo>
                    <a:lnTo>
                      <a:pt x="27" y="205"/>
                    </a:lnTo>
                    <a:lnTo>
                      <a:pt x="23" y="198"/>
                    </a:lnTo>
                    <a:lnTo>
                      <a:pt x="18" y="187"/>
                    </a:lnTo>
                    <a:lnTo>
                      <a:pt x="12" y="175"/>
                    </a:lnTo>
                    <a:lnTo>
                      <a:pt x="7" y="164"/>
                    </a:lnTo>
                    <a:lnTo>
                      <a:pt x="4" y="153"/>
                    </a:lnTo>
                    <a:lnTo>
                      <a:pt x="1" y="145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3" y="101"/>
                    </a:lnTo>
                    <a:lnTo>
                      <a:pt x="6" y="87"/>
                    </a:lnTo>
                    <a:lnTo>
                      <a:pt x="9" y="78"/>
                    </a:lnTo>
                    <a:lnTo>
                      <a:pt x="15" y="68"/>
                    </a:lnTo>
                    <a:lnTo>
                      <a:pt x="29" y="43"/>
                    </a:lnTo>
                    <a:lnTo>
                      <a:pt x="38" y="34"/>
                    </a:lnTo>
                    <a:lnTo>
                      <a:pt x="50" y="27"/>
                    </a:lnTo>
                    <a:lnTo>
                      <a:pt x="63" y="18"/>
                    </a:lnTo>
                    <a:lnTo>
                      <a:pt x="77" y="14"/>
                    </a:lnTo>
                    <a:lnTo>
                      <a:pt x="89" y="11"/>
                    </a:lnTo>
                    <a:lnTo>
                      <a:pt x="101" y="10"/>
                    </a:lnTo>
                    <a:lnTo>
                      <a:pt x="113" y="8"/>
                    </a:lnTo>
                    <a:lnTo>
                      <a:pt x="125" y="7"/>
                    </a:lnTo>
                    <a:lnTo>
                      <a:pt x="136" y="9"/>
                    </a:lnTo>
                    <a:lnTo>
                      <a:pt x="139" y="10"/>
                    </a:lnTo>
                    <a:lnTo>
                      <a:pt x="142" y="13"/>
                    </a:lnTo>
                    <a:lnTo>
                      <a:pt x="144" y="14"/>
                    </a:lnTo>
                    <a:lnTo>
                      <a:pt x="147" y="15"/>
                    </a:lnTo>
                    <a:lnTo>
                      <a:pt x="157" y="15"/>
                    </a:lnTo>
                    <a:lnTo>
                      <a:pt x="167" y="14"/>
                    </a:lnTo>
                    <a:lnTo>
                      <a:pt x="181" y="10"/>
                    </a:lnTo>
                    <a:lnTo>
                      <a:pt x="196" y="6"/>
                    </a:lnTo>
                    <a:lnTo>
                      <a:pt x="210" y="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66CC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/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1E194CCD-557F-C924-EFAD-D820E9DE8624}"/>
                </a:ext>
              </a:extLst>
            </p:cNvPr>
            <p:cNvGrpSpPr/>
            <p:nvPr/>
          </p:nvGrpSpPr>
          <p:grpSpPr>
            <a:xfrm>
              <a:off x="1290148" y="2126765"/>
              <a:ext cx="648000" cy="1800000"/>
              <a:chOff x="4413250" y="1588"/>
              <a:chExt cx="2041525" cy="5141912"/>
            </a:xfrm>
            <a:solidFill>
              <a:srgbClr val="0000FF">
                <a:alpha val="65000"/>
              </a:srgbClr>
            </a:solidFill>
            <a:effectLst/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541DD0E9-A75F-CCE7-D8AC-F16AD1E96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538" y="1588"/>
                <a:ext cx="522288" cy="83343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98" y="5"/>
                  </a:cxn>
                  <a:cxn ang="0">
                    <a:pos x="236" y="15"/>
                  </a:cxn>
                  <a:cxn ang="0">
                    <a:pos x="260" y="32"/>
                  </a:cxn>
                  <a:cxn ang="0">
                    <a:pos x="272" y="49"/>
                  </a:cxn>
                  <a:cxn ang="0">
                    <a:pos x="279" y="62"/>
                  </a:cxn>
                  <a:cxn ang="0">
                    <a:pos x="289" y="87"/>
                  </a:cxn>
                  <a:cxn ang="0">
                    <a:pos x="301" y="130"/>
                  </a:cxn>
                  <a:cxn ang="0">
                    <a:pos x="305" y="155"/>
                  </a:cxn>
                  <a:cxn ang="0">
                    <a:pos x="306" y="183"/>
                  </a:cxn>
                  <a:cxn ang="0">
                    <a:pos x="307" y="201"/>
                  </a:cxn>
                  <a:cxn ang="0">
                    <a:pos x="312" y="198"/>
                  </a:cxn>
                  <a:cxn ang="0">
                    <a:pos x="319" y="194"/>
                  </a:cxn>
                  <a:cxn ang="0">
                    <a:pos x="325" y="198"/>
                  </a:cxn>
                  <a:cxn ang="0">
                    <a:pos x="329" y="218"/>
                  </a:cxn>
                  <a:cxn ang="0">
                    <a:pos x="328" y="240"/>
                  </a:cxn>
                  <a:cxn ang="0">
                    <a:pos x="322" y="269"/>
                  </a:cxn>
                  <a:cxn ang="0">
                    <a:pos x="316" y="290"/>
                  </a:cxn>
                  <a:cxn ang="0">
                    <a:pos x="313" y="296"/>
                  </a:cxn>
                  <a:cxn ang="0">
                    <a:pos x="309" y="296"/>
                  </a:cxn>
                  <a:cxn ang="0">
                    <a:pos x="304" y="292"/>
                  </a:cxn>
                  <a:cxn ang="0">
                    <a:pos x="299" y="291"/>
                  </a:cxn>
                  <a:cxn ang="0">
                    <a:pos x="298" y="298"/>
                  </a:cxn>
                  <a:cxn ang="0">
                    <a:pos x="293" y="315"/>
                  </a:cxn>
                  <a:cxn ang="0">
                    <a:pos x="279" y="351"/>
                  </a:cxn>
                  <a:cxn ang="0">
                    <a:pos x="274" y="368"/>
                  </a:cxn>
                  <a:cxn ang="0">
                    <a:pos x="272" y="398"/>
                  </a:cxn>
                  <a:cxn ang="0">
                    <a:pos x="274" y="428"/>
                  </a:cxn>
                  <a:cxn ang="0">
                    <a:pos x="181" y="525"/>
                  </a:cxn>
                  <a:cxn ang="0">
                    <a:pos x="126" y="483"/>
                  </a:cxn>
                  <a:cxn ang="0">
                    <a:pos x="112" y="470"/>
                  </a:cxn>
                  <a:cxn ang="0">
                    <a:pos x="93" y="450"/>
                  </a:cxn>
                  <a:cxn ang="0">
                    <a:pos x="76" y="432"/>
                  </a:cxn>
                  <a:cxn ang="0">
                    <a:pos x="71" y="418"/>
                  </a:cxn>
                  <a:cxn ang="0">
                    <a:pos x="64" y="389"/>
                  </a:cxn>
                  <a:cxn ang="0">
                    <a:pos x="56" y="350"/>
                  </a:cxn>
                  <a:cxn ang="0">
                    <a:pos x="49" y="321"/>
                  </a:cxn>
                  <a:cxn ang="0">
                    <a:pos x="46" y="308"/>
                  </a:cxn>
                  <a:cxn ang="0">
                    <a:pos x="39" y="299"/>
                  </a:cxn>
                  <a:cxn ang="0">
                    <a:pos x="35" y="306"/>
                  </a:cxn>
                  <a:cxn ang="0">
                    <a:pos x="25" y="305"/>
                  </a:cxn>
                  <a:cxn ang="0">
                    <a:pos x="18" y="292"/>
                  </a:cxn>
                  <a:cxn ang="0">
                    <a:pos x="10" y="271"/>
                  </a:cxn>
                  <a:cxn ang="0">
                    <a:pos x="3" y="254"/>
                  </a:cxn>
                  <a:cxn ang="0">
                    <a:pos x="0" y="230"/>
                  </a:cxn>
                  <a:cxn ang="0">
                    <a:pos x="2" y="207"/>
                  </a:cxn>
                  <a:cxn ang="0">
                    <a:pos x="8" y="204"/>
                  </a:cxn>
                  <a:cxn ang="0">
                    <a:pos x="17" y="213"/>
                  </a:cxn>
                  <a:cxn ang="0">
                    <a:pos x="24" y="222"/>
                  </a:cxn>
                  <a:cxn ang="0">
                    <a:pos x="24" y="220"/>
                  </a:cxn>
                  <a:cxn ang="0">
                    <a:pos x="23" y="207"/>
                  </a:cxn>
                  <a:cxn ang="0">
                    <a:pos x="22" y="178"/>
                  </a:cxn>
                  <a:cxn ang="0">
                    <a:pos x="23" y="144"/>
                  </a:cxn>
                  <a:cxn ang="0">
                    <a:pos x="27" y="96"/>
                  </a:cxn>
                  <a:cxn ang="0">
                    <a:pos x="31" y="80"/>
                  </a:cxn>
                  <a:cxn ang="0">
                    <a:pos x="43" y="60"/>
                  </a:cxn>
                  <a:cxn ang="0">
                    <a:pos x="57" y="37"/>
                  </a:cxn>
                  <a:cxn ang="0">
                    <a:pos x="67" y="23"/>
                  </a:cxn>
                  <a:cxn ang="0">
                    <a:pos x="87" y="13"/>
                  </a:cxn>
                  <a:cxn ang="0">
                    <a:pos x="116" y="5"/>
                  </a:cxn>
                  <a:cxn ang="0">
                    <a:pos x="141" y="0"/>
                  </a:cxn>
                </a:cxnLst>
                <a:rect l="0" t="0" r="r" b="b"/>
                <a:pathLst>
                  <a:path w="329" h="525">
                    <a:moveTo>
                      <a:pt x="141" y="0"/>
                    </a:moveTo>
                    <a:lnTo>
                      <a:pt x="159" y="0"/>
                    </a:lnTo>
                    <a:lnTo>
                      <a:pt x="177" y="1"/>
                    </a:lnTo>
                    <a:lnTo>
                      <a:pt x="198" y="5"/>
                    </a:lnTo>
                    <a:lnTo>
                      <a:pt x="220" y="9"/>
                    </a:lnTo>
                    <a:lnTo>
                      <a:pt x="236" y="15"/>
                    </a:lnTo>
                    <a:lnTo>
                      <a:pt x="249" y="22"/>
                    </a:lnTo>
                    <a:lnTo>
                      <a:pt x="260" y="32"/>
                    </a:lnTo>
                    <a:lnTo>
                      <a:pt x="267" y="41"/>
                    </a:lnTo>
                    <a:lnTo>
                      <a:pt x="272" y="49"/>
                    </a:lnTo>
                    <a:lnTo>
                      <a:pt x="276" y="55"/>
                    </a:lnTo>
                    <a:lnTo>
                      <a:pt x="279" y="62"/>
                    </a:lnTo>
                    <a:lnTo>
                      <a:pt x="284" y="73"/>
                    </a:lnTo>
                    <a:lnTo>
                      <a:pt x="289" y="87"/>
                    </a:lnTo>
                    <a:lnTo>
                      <a:pt x="298" y="118"/>
                    </a:lnTo>
                    <a:lnTo>
                      <a:pt x="301" y="130"/>
                    </a:lnTo>
                    <a:lnTo>
                      <a:pt x="304" y="142"/>
                    </a:lnTo>
                    <a:lnTo>
                      <a:pt x="305" y="155"/>
                    </a:lnTo>
                    <a:lnTo>
                      <a:pt x="305" y="169"/>
                    </a:lnTo>
                    <a:lnTo>
                      <a:pt x="306" y="183"/>
                    </a:lnTo>
                    <a:lnTo>
                      <a:pt x="306" y="200"/>
                    </a:lnTo>
                    <a:lnTo>
                      <a:pt x="307" y="201"/>
                    </a:lnTo>
                    <a:lnTo>
                      <a:pt x="309" y="200"/>
                    </a:lnTo>
                    <a:lnTo>
                      <a:pt x="312" y="198"/>
                    </a:lnTo>
                    <a:lnTo>
                      <a:pt x="315" y="196"/>
                    </a:lnTo>
                    <a:lnTo>
                      <a:pt x="319" y="194"/>
                    </a:lnTo>
                    <a:lnTo>
                      <a:pt x="321" y="193"/>
                    </a:lnTo>
                    <a:lnTo>
                      <a:pt x="325" y="198"/>
                    </a:lnTo>
                    <a:lnTo>
                      <a:pt x="328" y="206"/>
                    </a:lnTo>
                    <a:lnTo>
                      <a:pt x="329" y="218"/>
                    </a:lnTo>
                    <a:lnTo>
                      <a:pt x="329" y="227"/>
                    </a:lnTo>
                    <a:lnTo>
                      <a:pt x="328" y="240"/>
                    </a:lnTo>
                    <a:lnTo>
                      <a:pt x="326" y="255"/>
                    </a:lnTo>
                    <a:lnTo>
                      <a:pt x="322" y="269"/>
                    </a:lnTo>
                    <a:lnTo>
                      <a:pt x="319" y="282"/>
                    </a:lnTo>
                    <a:lnTo>
                      <a:pt x="316" y="290"/>
                    </a:lnTo>
                    <a:lnTo>
                      <a:pt x="314" y="293"/>
                    </a:lnTo>
                    <a:lnTo>
                      <a:pt x="313" y="296"/>
                    </a:lnTo>
                    <a:lnTo>
                      <a:pt x="311" y="297"/>
                    </a:lnTo>
                    <a:lnTo>
                      <a:pt x="309" y="296"/>
                    </a:lnTo>
                    <a:lnTo>
                      <a:pt x="305" y="293"/>
                    </a:lnTo>
                    <a:lnTo>
                      <a:pt x="304" y="292"/>
                    </a:lnTo>
                    <a:lnTo>
                      <a:pt x="301" y="291"/>
                    </a:lnTo>
                    <a:lnTo>
                      <a:pt x="299" y="291"/>
                    </a:lnTo>
                    <a:lnTo>
                      <a:pt x="299" y="294"/>
                    </a:lnTo>
                    <a:lnTo>
                      <a:pt x="298" y="298"/>
                    </a:lnTo>
                    <a:lnTo>
                      <a:pt x="298" y="301"/>
                    </a:lnTo>
                    <a:lnTo>
                      <a:pt x="293" y="315"/>
                    </a:lnTo>
                    <a:lnTo>
                      <a:pt x="284" y="339"/>
                    </a:lnTo>
                    <a:lnTo>
                      <a:pt x="279" y="351"/>
                    </a:lnTo>
                    <a:lnTo>
                      <a:pt x="276" y="361"/>
                    </a:lnTo>
                    <a:lnTo>
                      <a:pt x="274" y="368"/>
                    </a:lnTo>
                    <a:lnTo>
                      <a:pt x="272" y="375"/>
                    </a:lnTo>
                    <a:lnTo>
                      <a:pt x="272" y="398"/>
                    </a:lnTo>
                    <a:lnTo>
                      <a:pt x="274" y="411"/>
                    </a:lnTo>
                    <a:lnTo>
                      <a:pt x="274" y="428"/>
                    </a:lnTo>
                    <a:lnTo>
                      <a:pt x="255" y="489"/>
                    </a:lnTo>
                    <a:lnTo>
                      <a:pt x="181" y="525"/>
                    </a:lnTo>
                    <a:lnTo>
                      <a:pt x="129" y="485"/>
                    </a:lnTo>
                    <a:lnTo>
                      <a:pt x="126" y="483"/>
                    </a:lnTo>
                    <a:lnTo>
                      <a:pt x="121" y="478"/>
                    </a:lnTo>
                    <a:lnTo>
                      <a:pt x="112" y="470"/>
                    </a:lnTo>
                    <a:lnTo>
                      <a:pt x="102" y="461"/>
                    </a:lnTo>
                    <a:lnTo>
                      <a:pt x="93" y="450"/>
                    </a:lnTo>
                    <a:lnTo>
                      <a:pt x="83" y="441"/>
                    </a:lnTo>
                    <a:lnTo>
                      <a:pt x="76" y="432"/>
                    </a:lnTo>
                    <a:lnTo>
                      <a:pt x="73" y="426"/>
                    </a:lnTo>
                    <a:lnTo>
                      <a:pt x="71" y="418"/>
                    </a:lnTo>
                    <a:lnTo>
                      <a:pt x="67" y="405"/>
                    </a:lnTo>
                    <a:lnTo>
                      <a:pt x="64" y="389"/>
                    </a:lnTo>
                    <a:lnTo>
                      <a:pt x="59" y="369"/>
                    </a:lnTo>
                    <a:lnTo>
                      <a:pt x="56" y="350"/>
                    </a:lnTo>
                    <a:lnTo>
                      <a:pt x="52" y="334"/>
                    </a:lnTo>
                    <a:lnTo>
                      <a:pt x="49" y="321"/>
                    </a:lnTo>
                    <a:lnTo>
                      <a:pt x="47" y="313"/>
                    </a:lnTo>
                    <a:lnTo>
                      <a:pt x="46" y="308"/>
                    </a:lnTo>
                    <a:lnTo>
                      <a:pt x="45" y="305"/>
                    </a:lnTo>
                    <a:lnTo>
                      <a:pt x="39" y="299"/>
                    </a:lnTo>
                    <a:lnTo>
                      <a:pt x="37" y="301"/>
                    </a:lnTo>
                    <a:lnTo>
                      <a:pt x="35" y="306"/>
                    </a:lnTo>
                    <a:lnTo>
                      <a:pt x="29" y="306"/>
                    </a:lnTo>
                    <a:lnTo>
                      <a:pt x="25" y="305"/>
                    </a:lnTo>
                    <a:lnTo>
                      <a:pt x="22" y="300"/>
                    </a:lnTo>
                    <a:lnTo>
                      <a:pt x="18" y="292"/>
                    </a:lnTo>
                    <a:lnTo>
                      <a:pt x="15" y="283"/>
                    </a:lnTo>
                    <a:lnTo>
                      <a:pt x="10" y="271"/>
                    </a:lnTo>
                    <a:lnTo>
                      <a:pt x="7" y="262"/>
                    </a:lnTo>
                    <a:lnTo>
                      <a:pt x="3" y="254"/>
                    </a:lnTo>
                    <a:lnTo>
                      <a:pt x="0" y="243"/>
                    </a:lnTo>
                    <a:lnTo>
                      <a:pt x="0" y="230"/>
                    </a:lnTo>
                    <a:lnTo>
                      <a:pt x="1" y="218"/>
                    </a:lnTo>
                    <a:lnTo>
                      <a:pt x="2" y="207"/>
                    </a:lnTo>
                    <a:lnTo>
                      <a:pt x="5" y="204"/>
                    </a:lnTo>
                    <a:lnTo>
                      <a:pt x="8" y="204"/>
                    </a:lnTo>
                    <a:lnTo>
                      <a:pt x="13" y="207"/>
                    </a:lnTo>
                    <a:lnTo>
                      <a:pt x="17" y="213"/>
                    </a:lnTo>
                    <a:lnTo>
                      <a:pt x="22" y="218"/>
                    </a:lnTo>
                    <a:lnTo>
                      <a:pt x="24" y="222"/>
                    </a:lnTo>
                    <a:lnTo>
                      <a:pt x="25" y="223"/>
                    </a:lnTo>
                    <a:lnTo>
                      <a:pt x="24" y="220"/>
                    </a:lnTo>
                    <a:lnTo>
                      <a:pt x="24" y="214"/>
                    </a:lnTo>
                    <a:lnTo>
                      <a:pt x="23" y="207"/>
                    </a:lnTo>
                    <a:lnTo>
                      <a:pt x="22" y="201"/>
                    </a:lnTo>
                    <a:lnTo>
                      <a:pt x="22" y="178"/>
                    </a:lnTo>
                    <a:lnTo>
                      <a:pt x="23" y="162"/>
                    </a:lnTo>
                    <a:lnTo>
                      <a:pt x="23" y="144"/>
                    </a:lnTo>
                    <a:lnTo>
                      <a:pt x="25" y="110"/>
                    </a:lnTo>
                    <a:lnTo>
                      <a:pt x="27" y="96"/>
                    </a:lnTo>
                    <a:lnTo>
                      <a:pt x="28" y="87"/>
                    </a:lnTo>
                    <a:lnTo>
                      <a:pt x="31" y="80"/>
                    </a:lnTo>
                    <a:lnTo>
                      <a:pt x="36" y="70"/>
                    </a:lnTo>
                    <a:lnTo>
                      <a:pt x="43" y="60"/>
                    </a:lnTo>
                    <a:lnTo>
                      <a:pt x="50" y="48"/>
                    </a:lnTo>
                    <a:lnTo>
                      <a:pt x="57" y="37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74" y="19"/>
                    </a:lnTo>
                    <a:lnTo>
                      <a:pt x="87" y="13"/>
                    </a:lnTo>
                    <a:lnTo>
                      <a:pt x="102" y="8"/>
                    </a:lnTo>
                    <a:lnTo>
                      <a:pt x="116" y="5"/>
                    </a:lnTo>
                    <a:lnTo>
                      <a:pt x="129" y="1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C55B41AC-FBBA-E5BF-06BC-3266EFCA0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3250" y="638175"/>
                <a:ext cx="2041525" cy="4505325"/>
              </a:xfrm>
              <a:custGeom>
                <a:avLst/>
                <a:gdLst/>
                <a:ahLst/>
                <a:cxnLst>
                  <a:cxn ang="0">
                    <a:pos x="622" y="852"/>
                  </a:cxn>
                  <a:cxn ang="0">
                    <a:pos x="758" y="867"/>
                  </a:cxn>
                  <a:cxn ang="0">
                    <a:pos x="702" y="726"/>
                  </a:cxn>
                  <a:cxn ang="0">
                    <a:pos x="579" y="68"/>
                  </a:cxn>
                  <a:cxn ang="0">
                    <a:pos x="674" y="274"/>
                  </a:cxn>
                  <a:cxn ang="0">
                    <a:pos x="706" y="375"/>
                  </a:cxn>
                  <a:cxn ang="0">
                    <a:pos x="753" y="100"/>
                  </a:cxn>
                  <a:cxn ang="0">
                    <a:pos x="789" y="54"/>
                  </a:cxn>
                  <a:cxn ang="0">
                    <a:pos x="892" y="102"/>
                  </a:cxn>
                  <a:cxn ang="0">
                    <a:pos x="1052" y="155"/>
                  </a:cxn>
                  <a:cxn ang="0">
                    <a:pos x="1066" y="241"/>
                  </a:cxn>
                  <a:cxn ang="0">
                    <a:pos x="1085" y="302"/>
                  </a:cxn>
                  <a:cxn ang="0">
                    <a:pos x="1125" y="396"/>
                  </a:cxn>
                  <a:cxn ang="0">
                    <a:pos x="1117" y="552"/>
                  </a:cxn>
                  <a:cxn ang="0">
                    <a:pos x="1005" y="615"/>
                  </a:cxn>
                  <a:cxn ang="0">
                    <a:pos x="1018" y="744"/>
                  </a:cxn>
                  <a:cxn ang="0">
                    <a:pos x="1070" y="911"/>
                  </a:cxn>
                  <a:cxn ang="0">
                    <a:pos x="1096" y="1052"/>
                  </a:cxn>
                  <a:cxn ang="0">
                    <a:pos x="1125" y="1267"/>
                  </a:cxn>
                  <a:cxn ang="0">
                    <a:pos x="1037" y="1409"/>
                  </a:cxn>
                  <a:cxn ang="0">
                    <a:pos x="1058" y="1682"/>
                  </a:cxn>
                  <a:cxn ang="0">
                    <a:pos x="1117" y="2030"/>
                  </a:cxn>
                  <a:cxn ang="0">
                    <a:pos x="1172" y="2349"/>
                  </a:cxn>
                  <a:cxn ang="0">
                    <a:pos x="1232" y="2504"/>
                  </a:cxn>
                  <a:cxn ang="0">
                    <a:pos x="1268" y="2725"/>
                  </a:cxn>
                  <a:cxn ang="0">
                    <a:pos x="1212" y="2823"/>
                  </a:cxn>
                  <a:cxn ang="0">
                    <a:pos x="1114" y="2791"/>
                  </a:cxn>
                  <a:cxn ang="0">
                    <a:pos x="1082" y="2737"/>
                  </a:cxn>
                  <a:cxn ang="0">
                    <a:pos x="1036" y="2670"/>
                  </a:cxn>
                  <a:cxn ang="0">
                    <a:pos x="978" y="2549"/>
                  </a:cxn>
                  <a:cxn ang="0">
                    <a:pos x="907" y="2409"/>
                  </a:cxn>
                  <a:cxn ang="0">
                    <a:pos x="868" y="2107"/>
                  </a:cxn>
                  <a:cxn ang="0">
                    <a:pos x="802" y="1791"/>
                  </a:cxn>
                  <a:cxn ang="0">
                    <a:pos x="698" y="1527"/>
                  </a:cxn>
                  <a:cxn ang="0">
                    <a:pos x="640" y="1384"/>
                  </a:cxn>
                  <a:cxn ang="0">
                    <a:pos x="572" y="1619"/>
                  </a:cxn>
                  <a:cxn ang="0">
                    <a:pos x="479" y="1911"/>
                  </a:cxn>
                  <a:cxn ang="0">
                    <a:pos x="418" y="2175"/>
                  </a:cxn>
                  <a:cxn ang="0">
                    <a:pos x="353" y="2438"/>
                  </a:cxn>
                  <a:cxn ang="0">
                    <a:pos x="287" y="2639"/>
                  </a:cxn>
                  <a:cxn ang="0">
                    <a:pos x="248" y="2739"/>
                  </a:cxn>
                  <a:cxn ang="0">
                    <a:pos x="193" y="2793"/>
                  </a:cxn>
                  <a:cxn ang="0">
                    <a:pos x="29" y="2837"/>
                  </a:cxn>
                  <a:cxn ang="0">
                    <a:pos x="11" y="2786"/>
                  </a:cxn>
                  <a:cxn ang="0">
                    <a:pos x="89" y="2646"/>
                  </a:cxn>
                  <a:cxn ang="0">
                    <a:pos x="106" y="2528"/>
                  </a:cxn>
                  <a:cxn ang="0">
                    <a:pos x="117" y="2294"/>
                  </a:cxn>
                  <a:cxn ang="0">
                    <a:pos x="211" y="1940"/>
                  </a:cxn>
                  <a:cxn ang="0">
                    <a:pos x="232" y="1759"/>
                  </a:cxn>
                  <a:cxn ang="0">
                    <a:pos x="239" y="1522"/>
                  </a:cxn>
                  <a:cxn ang="0">
                    <a:pos x="257" y="1295"/>
                  </a:cxn>
                  <a:cxn ang="0">
                    <a:pos x="140" y="1194"/>
                  </a:cxn>
                  <a:cxn ang="0">
                    <a:pos x="197" y="1013"/>
                  </a:cxn>
                  <a:cxn ang="0">
                    <a:pos x="247" y="866"/>
                  </a:cxn>
                  <a:cxn ang="0">
                    <a:pos x="285" y="759"/>
                  </a:cxn>
                  <a:cxn ang="0">
                    <a:pos x="320" y="635"/>
                  </a:cxn>
                  <a:cxn ang="0">
                    <a:pos x="233" y="535"/>
                  </a:cxn>
                  <a:cxn ang="0">
                    <a:pos x="225" y="417"/>
                  </a:cxn>
                  <a:cxn ang="0">
                    <a:pos x="242" y="309"/>
                  </a:cxn>
                  <a:cxn ang="0">
                    <a:pos x="255" y="180"/>
                  </a:cxn>
                  <a:cxn ang="0">
                    <a:pos x="400" y="80"/>
                  </a:cxn>
                  <a:cxn ang="0">
                    <a:pos x="533" y="38"/>
                  </a:cxn>
                </a:cxnLst>
                <a:rect l="0" t="0" r="r" b="b"/>
                <a:pathLst>
                  <a:path w="1286" h="2838">
                    <a:moveTo>
                      <a:pt x="693" y="726"/>
                    </a:moveTo>
                    <a:lnTo>
                      <a:pt x="677" y="728"/>
                    </a:lnTo>
                    <a:lnTo>
                      <a:pt x="672" y="732"/>
                    </a:lnTo>
                    <a:lnTo>
                      <a:pt x="666" y="742"/>
                    </a:lnTo>
                    <a:lnTo>
                      <a:pt x="659" y="756"/>
                    </a:lnTo>
                    <a:lnTo>
                      <a:pt x="651" y="774"/>
                    </a:lnTo>
                    <a:lnTo>
                      <a:pt x="644" y="792"/>
                    </a:lnTo>
                    <a:lnTo>
                      <a:pt x="636" y="813"/>
                    </a:lnTo>
                    <a:lnTo>
                      <a:pt x="629" y="833"/>
                    </a:lnTo>
                    <a:lnTo>
                      <a:pt x="622" y="852"/>
                    </a:lnTo>
                    <a:lnTo>
                      <a:pt x="618" y="868"/>
                    </a:lnTo>
                    <a:lnTo>
                      <a:pt x="614" y="881"/>
                    </a:lnTo>
                    <a:lnTo>
                      <a:pt x="608" y="899"/>
                    </a:lnTo>
                    <a:lnTo>
                      <a:pt x="600" y="923"/>
                    </a:lnTo>
                    <a:lnTo>
                      <a:pt x="591" y="948"/>
                    </a:lnTo>
                    <a:lnTo>
                      <a:pt x="780" y="948"/>
                    </a:lnTo>
                    <a:lnTo>
                      <a:pt x="773" y="923"/>
                    </a:lnTo>
                    <a:lnTo>
                      <a:pt x="766" y="901"/>
                    </a:lnTo>
                    <a:lnTo>
                      <a:pt x="761" y="881"/>
                    </a:lnTo>
                    <a:lnTo>
                      <a:pt x="758" y="867"/>
                    </a:lnTo>
                    <a:lnTo>
                      <a:pt x="754" y="854"/>
                    </a:lnTo>
                    <a:lnTo>
                      <a:pt x="750" y="838"/>
                    </a:lnTo>
                    <a:lnTo>
                      <a:pt x="745" y="820"/>
                    </a:lnTo>
                    <a:lnTo>
                      <a:pt x="738" y="802"/>
                    </a:lnTo>
                    <a:lnTo>
                      <a:pt x="732" y="783"/>
                    </a:lnTo>
                    <a:lnTo>
                      <a:pt x="727" y="766"/>
                    </a:lnTo>
                    <a:lnTo>
                      <a:pt x="721" y="752"/>
                    </a:lnTo>
                    <a:lnTo>
                      <a:pt x="714" y="734"/>
                    </a:lnTo>
                    <a:lnTo>
                      <a:pt x="709" y="730"/>
                    </a:lnTo>
                    <a:lnTo>
                      <a:pt x="702" y="726"/>
                    </a:lnTo>
                    <a:lnTo>
                      <a:pt x="693" y="726"/>
                    </a:lnTo>
                    <a:close/>
                    <a:moveTo>
                      <a:pt x="552" y="0"/>
                    </a:moveTo>
                    <a:lnTo>
                      <a:pt x="555" y="2"/>
                    </a:lnTo>
                    <a:lnTo>
                      <a:pt x="556" y="9"/>
                    </a:lnTo>
                    <a:lnTo>
                      <a:pt x="556" y="19"/>
                    </a:lnTo>
                    <a:lnTo>
                      <a:pt x="557" y="31"/>
                    </a:lnTo>
                    <a:lnTo>
                      <a:pt x="561" y="40"/>
                    </a:lnTo>
                    <a:lnTo>
                      <a:pt x="564" y="46"/>
                    </a:lnTo>
                    <a:lnTo>
                      <a:pt x="571" y="56"/>
                    </a:lnTo>
                    <a:lnTo>
                      <a:pt x="579" y="68"/>
                    </a:lnTo>
                    <a:lnTo>
                      <a:pt x="589" y="81"/>
                    </a:lnTo>
                    <a:lnTo>
                      <a:pt x="599" y="96"/>
                    </a:lnTo>
                    <a:lnTo>
                      <a:pt x="608" y="111"/>
                    </a:lnTo>
                    <a:lnTo>
                      <a:pt x="619" y="131"/>
                    </a:lnTo>
                    <a:lnTo>
                      <a:pt x="632" y="156"/>
                    </a:lnTo>
                    <a:lnTo>
                      <a:pt x="643" y="183"/>
                    </a:lnTo>
                    <a:lnTo>
                      <a:pt x="654" y="210"/>
                    </a:lnTo>
                    <a:lnTo>
                      <a:pt x="663" y="234"/>
                    </a:lnTo>
                    <a:lnTo>
                      <a:pt x="669" y="253"/>
                    </a:lnTo>
                    <a:lnTo>
                      <a:pt x="674" y="274"/>
                    </a:lnTo>
                    <a:lnTo>
                      <a:pt x="684" y="316"/>
                    </a:lnTo>
                    <a:lnTo>
                      <a:pt x="688" y="335"/>
                    </a:lnTo>
                    <a:lnTo>
                      <a:pt x="692" y="351"/>
                    </a:lnTo>
                    <a:lnTo>
                      <a:pt x="693" y="362"/>
                    </a:lnTo>
                    <a:lnTo>
                      <a:pt x="693" y="368"/>
                    </a:lnTo>
                    <a:lnTo>
                      <a:pt x="694" y="373"/>
                    </a:lnTo>
                    <a:lnTo>
                      <a:pt x="696" y="377"/>
                    </a:lnTo>
                    <a:lnTo>
                      <a:pt x="698" y="378"/>
                    </a:lnTo>
                    <a:lnTo>
                      <a:pt x="705" y="378"/>
                    </a:lnTo>
                    <a:lnTo>
                      <a:pt x="706" y="375"/>
                    </a:lnTo>
                    <a:lnTo>
                      <a:pt x="706" y="346"/>
                    </a:lnTo>
                    <a:lnTo>
                      <a:pt x="708" y="327"/>
                    </a:lnTo>
                    <a:lnTo>
                      <a:pt x="710" y="305"/>
                    </a:lnTo>
                    <a:lnTo>
                      <a:pt x="721" y="232"/>
                    </a:lnTo>
                    <a:lnTo>
                      <a:pt x="725" y="213"/>
                    </a:lnTo>
                    <a:lnTo>
                      <a:pt x="730" y="191"/>
                    </a:lnTo>
                    <a:lnTo>
                      <a:pt x="736" y="168"/>
                    </a:lnTo>
                    <a:lnTo>
                      <a:pt x="742" y="143"/>
                    </a:lnTo>
                    <a:lnTo>
                      <a:pt x="747" y="121"/>
                    </a:lnTo>
                    <a:lnTo>
                      <a:pt x="753" y="100"/>
                    </a:lnTo>
                    <a:lnTo>
                      <a:pt x="758" y="84"/>
                    </a:lnTo>
                    <a:lnTo>
                      <a:pt x="763" y="73"/>
                    </a:lnTo>
                    <a:lnTo>
                      <a:pt x="767" y="55"/>
                    </a:lnTo>
                    <a:lnTo>
                      <a:pt x="768" y="39"/>
                    </a:lnTo>
                    <a:lnTo>
                      <a:pt x="767" y="26"/>
                    </a:lnTo>
                    <a:lnTo>
                      <a:pt x="766" y="17"/>
                    </a:lnTo>
                    <a:lnTo>
                      <a:pt x="767" y="16"/>
                    </a:lnTo>
                    <a:lnTo>
                      <a:pt x="769" y="19"/>
                    </a:lnTo>
                    <a:lnTo>
                      <a:pt x="778" y="35"/>
                    </a:lnTo>
                    <a:lnTo>
                      <a:pt x="789" y="54"/>
                    </a:lnTo>
                    <a:lnTo>
                      <a:pt x="794" y="61"/>
                    </a:lnTo>
                    <a:lnTo>
                      <a:pt x="801" y="69"/>
                    </a:lnTo>
                    <a:lnTo>
                      <a:pt x="810" y="76"/>
                    </a:lnTo>
                    <a:lnTo>
                      <a:pt x="818" y="83"/>
                    </a:lnTo>
                    <a:lnTo>
                      <a:pt x="825" y="88"/>
                    </a:lnTo>
                    <a:lnTo>
                      <a:pt x="827" y="89"/>
                    </a:lnTo>
                    <a:lnTo>
                      <a:pt x="837" y="92"/>
                    </a:lnTo>
                    <a:lnTo>
                      <a:pt x="851" y="96"/>
                    </a:lnTo>
                    <a:lnTo>
                      <a:pt x="870" y="99"/>
                    </a:lnTo>
                    <a:lnTo>
                      <a:pt x="892" y="102"/>
                    </a:lnTo>
                    <a:lnTo>
                      <a:pt x="916" y="104"/>
                    </a:lnTo>
                    <a:lnTo>
                      <a:pt x="940" y="106"/>
                    </a:lnTo>
                    <a:lnTo>
                      <a:pt x="963" y="109"/>
                    </a:lnTo>
                    <a:lnTo>
                      <a:pt x="983" y="110"/>
                    </a:lnTo>
                    <a:lnTo>
                      <a:pt x="1000" y="112"/>
                    </a:lnTo>
                    <a:lnTo>
                      <a:pt x="1018" y="117"/>
                    </a:lnTo>
                    <a:lnTo>
                      <a:pt x="1030" y="124"/>
                    </a:lnTo>
                    <a:lnTo>
                      <a:pt x="1040" y="133"/>
                    </a:lnTo>
                    <a:lnTo>
                      <a:pt x="1047" y="143"/>
                    </a:lnTo>
                    <a:lnTo>
                      <a:pt x="1052" y="155"/>
                    </a:lnTo>
                    <a:lnTo>
                      <a:pt x="1055" y="166"/>
                    </a:lnTo>
                    <a:lnTo>
                      <a:pt x="1057" y="175"/>
                    </a:lnTo>
                    <a:lnTo>
                      <a:pt x="1058" y="187"/>
                    </a:lnTo>
                    <a:lnTo>
                      <a:pt x="1056" y="199"/>
                    </a:lnTo>
                    <a:lnTo>
                      <a:pt x="1053" y="211"/>
                    </a:lnTo>
                    <a:lnTo>
                      <a:pt x="1050" y="220"/>
                    </a:lnTo>
                    <a:lnTo>
                      <a:pt x="1048" y="226"/>
                    </a:lnTo>
                    <a:lnTo>
                      <a:pt x="1050" y="231"/>
                    </a:lnTo>
                    <a:lnTo>
                      <a:pt x="1062" y="238"/>
                    </a:lnTo>
                    <a:lnTo>
                      <a:pt x="1066" y="241"/>
                    </a:lnTo>
                    <a:lnTo>
                      <a:pt x="1066" y="246"/>
                    </a:lnTo>
                    <a:lnTo>
                      <a:pt x="1062" y="260"/>
                    </a:lnTo>
                    <a:lnTo>
                      <a:pt x="1060" y="266"/>
                    </a:lnTo>
                    <a:lnTo>
                      <a:pt x="1062" y="269"/>
                    </a:lnTo>
                    <a:lnTo>
                      <a:pt x="1066" y="274"/>
                    </a:lnTo>
                    <a:lnTo>
                      <a:pt x="1069" y="278"/>
                    </a:lnTo>
                    <a:lnTo>
                      <a:pt x="1069" y="281"/>
                    </a:lnTo>
                    <a:lnTo>
                      <a:pt x="1070" y="285"/>
                    </a:lnTo>
                    <a:lnTo>
                      <a:pt x="1073" y="290"/>
                    </a:lnTo>
                    <a:lnTo>
                      <a:pt x="1085" y="302"/>
                    </a:lnTo>
                    <a:lnTo>
                      <a:pt x="1089" y="310"/>
                    </a:lnTo>
                    <a:lnTo>
                      <a:pt x="1095" y="324"/>
                    </a:lnTo>
                    <a:lnTo>
                      <a:pt x="1101" y="339"/>
                    </a:lnTo>
                    <a:lnTo>
                      <a:pt x="1108" y="353"/>
                    </a:lnTo>
                    <a:lnTo>
                      <a:pt x="1114" y="363"/>
                    </a:lnTo>
                    <a:lnTo>
                      <a:pt x="1117" y="371"/>
                    </a:lnTo>
                    <a:lnTo>
                      <a:pt x="1118" y="380"/>
                    </a:lnTo>
                    <a:lnTo>
                      <a:pt x="1121" y="388"/>
                    </a:lnTo>
                    <a:lnTo>
                      <a:pt x="1123" y="392"/>
                    </a:lnTo>
                    <a:lnTo>
                      <a:pt x="1125" y="396"/>
                    </a:lnTo>
                    <a:lnTo>
                      <a:pt x="1128" y="402"/>
                    </a:lnTo>
                    <a:lnTo>
                      <a:pt x="1132" y="410"/>
                    </a:lnTo>
                    <a:lnTo>
                      <a:pt x="1136" y="421"/>
                    </a:lnTo>
                    <a:lnTo>
                      <a:pt x="1140" y="438"/>
                    </a:lnTo>
                    <a:lnTo>
                      <a:pt x="1146" y="459"/>
                    </a:lnTo>
                    <a:lnTo>
                      <a:pt x="1147" y="478"/>
                    </a:lnTo>
                    <a:lnTo>
                      <a:pt x="1144" y="497"/>
                    </a:lnTo>
                    <a:lnTo>
                      <a:pt x="1137" y="517"/>
                    </a:lnTo>
                    <a:lnTo>
                      <a:pt x="1128" y="535"/>
                    </a:lnTo>
                    <a:lnTo>
                      <a:pt x="1117" y="552"/>
                    </a:lnTo>
                    <a:lnTo>
                      <a:pt x="1106" y="567"/>
                    </a:lnTo>
                    <a:lnTo>
                      <a:pt x="1095" y="580"/>
                    </a:lnTo>
                    <a:lnTo>
                      <a:pt x="1086" y="590"/>
                    </a:lnTo>
                    <a:lnTo>
                      <a:pt x="1080" y="596"/>
                    </a:lnTo>
                    <a:lnTo>
                      <a:pt x="1072" y="601"/>
                    </a:lnTo>
                    <a:lnTo>
                      <a:pt x="1060" y="604"/>
                    </a:lnTo>
                    <a:lnTo>
                      <a:pt x="1047" y="606"/>
                    </a:lnTo>
                    <a:lnTo>
                      <a:pt x="1031" y="609"/>
                    </a:lnTo>
                    <a:lnTo>
                      <a:pt x="1018" y="612"/>
                    </a:lnTo>
                    <a:lnTo>
                      <a:pt x="1005" y="615"/>
                    </a:lnTo>
                    <a:lnTo>
                      <a:pt x="997" y="618"/>
                    </a:lnTo>
                    <a:lnTo>
                      <a:pt x="993" y="621"/>
                    </a:lnTo>
                    <a:lnTo>
                      <a:pt x="994" y="627"/>
                    </a:lnTo>
                    <a:lnTo>
                      <a:pt x="996" y="639"/>
                    </a:lnTo>
                    <a:lnTo>
                      <a:pt x="999" y="654"/>
                    </a:lnTo>
                    <a:lnTo>
                      <a:pt x="1002" y="672"/>
                    </a:lnTo>
                    <a:lnTo>
                      <a:pt x="1006" y="690"/>
                    </a:lnTo>
                    <a:lnTo>
                      <a:pt x="1011" y="709"/>
                    </a:lnTo>
                    <a:lnTo>
                      <a:pt x="1014" y="727"/>
                    </a:lnTo>
                    <a:lnTo>
                      <a:pt x="1018" y="744"/>
                    </a:lnTo>
                    <a:lnTo>
                      <a:pt x="1021" y="756"/>
                    </a:lnTo>
                    <a:lnTo>
                      <a:pt x="1022" y="766"/>
                    </a:lnTo>
                    <a:lnTo>
                      <a:pt x="1026" y="779"/>
                    </a:lnTo>
                    <a:lnTo>
                      <a:pt x="1030" y="795"/>
                    </a:lnTo>
                    <a:lnTo>
                      <a:pt x="1036" y="813"/>
                    </a:lnTo>
                    <a:lnTo>
                      <a:pt x="1043" y="832"/>
                    </a:lnTo>
                    <a:lnTo>
                      <a:pt x="1050" y="852"/>
                    </a:lnTo>
                    <a:lnTo>
                      <a:pt x="1069" y="898"/>
                    </a:lnTo>
                    <a:lnTo>
                      <a:pt x="1070" y="906"/>
                    </a:lnTo>
                    <a:lnTo>
                      <a:pt x="1070" y="911"/>
                    </a:lnTo>
                    <a:lnTo>
                      <a:pt x="1067" y="912"/>
                    </a:lnTo>
                    <a:lnTo>
                      <a:pt x="1066" y="912"/>
                    </a:lnTo>
                    <a:lnTo>
                      <a:pt x="1065" y="913"/>
                    </a:lnTo>
                    <a:lnTo>
                      <a:pt x="1065" y="920"/>
                    </a:lnTo>
                    <a:lnTo>
                      <a:pt x="1070" y="934"/>
                    </a:lnTo>
                    <a:lnTo>
                      <a:pt x="1073" y="951"/>
                    </a:lnTo>
                    <a:lnTo>
                      <a:pt x="1079" y="972"/>
                    </a:lnTo>
                    <a:lnTo>
                      <a:pt x="1084" y="996"/>
                    </a:lnTo>
                    <a:lnTo>
                      <a:pt x="1089" y="1023"/>
                    </a:lnTo>
                    <a:lnTo>
                      <a:pt x="1096" y="1052"/>
                    </a:lnTo>
                    <a:lnTo>
                      <a:pt x="1108" y="1112"/>
                    </a:lnTo>
                    <a:lnTo>
                      <a:pt x="1115" y="1143"/>
                    </a:lnTo>
                    <a:lnTo>
                      <a:pt x="1120" y="1170"/>
                    </a:lnTo>
                    <a:lnTo>
                      <a:pt x="1125" y="1196"/>
                    </a:lnTo>
                    <a:lnTo>
                      <a:pt x="1129" y="1218"/>
                    </a:lnTo>
                    <a:lnTo>
                      <a:pt x="1132" y="1236"/>
                    </a:lnTo>
                    <a:lnTo>
                      <a:pt x="1135" y="1248"/>
                    </a:lnTo>
                    <a:lnTo>
                      <a:pt x="1136" y="1255"/>
                    </a:lnTo>
                    <a:lnTo>
                      <a:pt x="1133" y="1260"/>
                    </a:lnTo>
                    <a:lnTo>
                      <a:pt x="1125" y="1267"/>
                    </a:lnTo>
                    <a:lnTo>
                      <a:pt x="1111" y="1273"/>
                    </a:lnTo>
                    <a:lnTo>
                      <a:pt x="1094" y="1281"/>
                    </a:lnTo>
                    <a:lnTo>
                      <a:pt x="1074" y="1288"/>
                    </a:lnTo>
                    <a:lnTo>
                      <a:pt x="1053" y="1295"/>
                    </a:lnTo>
                    <a:lnTo>
                      <a:pt x="1031" y="1302"/>
                    </a:lnTo>
                    <a:lnTo>
                      <a:pt x="1035" y="1316"/>
                    </a:lnTo>
                    <a:lnTo>
                      <a:pt x="1037" y="1326"/>
                    </a:lnTo>
                    <a:lnTo>
                      <a:pt x="1038" y="1350"/>
                    </a:lnTo>
                    <a:lnTo>
                      <a:pt x="1038" y="1377"/>
                    </a:lnTo>
                    <a:lnTo>
                      <a:pt x="1037" y="1409"/>
                    </a:lnTo>
                    <a:lnTo>
                      <a:pt x="1037" y="1441"/>
                    </a:lnTo>
                    <a:lnTo>
                      <a:pt x="1036" y="1474"/>
                    </a:lnTo>
                    <a:lnTo>
                      <a:pt x="1035" y="1504"/>
                    </a:lnTo>
                    <a:lnTo>
                      <a:pt x="1035" y="1533"/>
                    </a:lnTo>
                    <a:lnTo>
                      <a:pt x="1036" y="1559"/>
                    </a:lnTo>
                    <a:lnTo>
                      <a:pt x="1038" y="1579"/>
                    </a:lnTo>
                    <a:lnTo>
                      <a:pt x="1042" y="1596"/>
                    </a:lnTo>
                    <a:lnTo>
                      <a:pt x="1047" y="1621"/>
                    </a:lnTo>
                    <a:lnTo>
                      <a:pt x="1051" y="1648"/>
                    </a:lnTo>
                    <a:lnTo>
                      <a:pt x="1058" y="1682"/>
                    </a:lnTo>
                    <a:lnTo>
                      <a:pt x="1065" y="1718"/>
                    </a:lnTo>
                    <a:lnTo>
                      <a:pt x="1072" y="1755"/>
                    </a:lnTo>
                    <a:lnTo>
                      <a:pt x="1078" y="1794"/>
                    </a:lnTo>
                    <a:lnTo>
                      <a:pt x="1085" y="1832"/>
                    </a:lnTo>
                    <a:lnTo>
                      <a:pt x="1092" y="1868"/>
                    </a:lnTo>
                    <a:lnTo>
                      <a:pt x="1096" y="1902"/>
                    </a:lnTo>
                    <a:lnTo>
                      <a:pt x="1101" y="1932"/>
                    </a:lnTo>
                    <a:lnTo>
                      <a:pt x="1106" y="1961"/>
                    </a:lnTo>
                    <a:lnTo>
                      <a:pt x="1110" y="1995"/>
                    </a:lnTo>
                    <a:lnTo>
                      <a:pt x="1117" y="2030"/>
                    </a:lnTo>
                    <a:lnTo>
                      <a:pt x="1131" y="2102"/>
                    </a:lnTo>
                    <a:lnTo>
                      <a:pt x="1138" y="2137"/>
                    </a:lnTo>
                    <a:lnTo>
                      <a:pt x="1145" y="2171"/>
                    </a:lnTo>
                    <a:lnTo>
                      <a:pt x="1151" y="2201"/>
                    </a:lnTo>
                    <a:lnTo>
                      <a:pt x="1157" y="2228"/>
                    </a:lnTo>
                    <a:lnTo>
                      <a:pt x="1161" y="2250"/>
                    </a:lnTo>
                    <a:lnTo>
                      <a:pt x="1165" y="2265"/>
                    </a:lnTo>
                    <a:lnTo>
                      <a:pt x="1168" y="2283"/>
                    </a:lnTo>
                    <a:lnTo>
                      <a:pt x="1169" y="2304"/>
                    </a:lnTo>
                    <a:lnTo>
                      <a:pt x="1172" y="2349"/>
                    </a:lnTo>
                    <a:lnTo>
                      <a:pt x="1174" y="2370"/>
                    </a:lnTo>
                    <a:lnTo>
                      <a:pt x="1176" y="2388"/>
                    </a:lnTo>
                    <a:lnTo>
                      <a:pt x="1180" y="2404"/>
                    </a:lnTo>
                    <a:lnTo>
                      <a:pt x="1186" y="2416"/>
                    </a:lnTo>
                    <a:lnTo>
                      <a:pt x="1201" y="2433"/>
                    </a:lnTo>
                    <a:lnTo>
                      <a:pt x="1215" y="2450"/>
                    </a:lnTo>
                    <a:lnTo>
                      <a:pt x="1225" y="2466"/>
                    </a:lnTo>
                    <a:lnTo>
                      <a:pt x="1232" y="2481"/>
                    </a:lnTo>
                    <a:lnTo>
                      <a:pt x="1233" y="2490"/>
                    </a:lnTo>
                    <a:lnTo>
                      <a:pt x="1232" y="2504"/>
                    </a:lnTo>
                    <a:lnTo>
                      <a:pt x="1231" y="2523"/>
                    </a:lnTo>
                    <a:lnTo>
                      <a:pt x="1227" y="2543"/>
                    </a:lnTo>
                    <a:lnTo>
                      <a:pt x="1224" y="2565"/>
                    </a:lnTo>
                    <a:lnTo>
                      <a:pt x="1220" y="2585"/>
                    </a:lnTo>
                    <a:lnTo>
                      <a:pt x="1217" y="2603"/>
                    </a:lnTo>
                    <a:lnTo>
                      <a:pt x="1211" y="2627"/>
                    </a:lnTo>
                    <a:lnTo>
                      <a:pt x="1222" y="2649"/>
                    </a:lnTo>
                    <a:lnTo>
                      <a:pt x="1233" y="2670"/>
                    </a:lnTo>
                    <a:lnTo>
                      <a:pt x="1256" y="2709"/>
                    </a:lnTo>
                    <a:lnTo>
                      <a:pt x="1268" y="2725"/>
                    </a:lnTo>
                    <a:lnTo>
                      <a:pt x="1277" y="2741"/>
                    </a:lnTo>
                    <a:lnTo>
                      <a:pt x="1283" y="2752"/>
                    </a:lnTo>
                    <a:lnTo>
                      <a:pt x="1286" y="2768"/>
                    </a:lnTo>
                    <a:lnTo>
                      <a:pt x="1284" y="2785"/>
                    </a:lnTo>
                    <a:lnTo>
                      <a:pt x="1278" y="2800"/>
                    </a:lnTo>
                    <a:lnTo>
                      <a:pt x="1268" y="2810"/>
                    </a:lnTo>
                    <a:lnTo>
                      <a:pt x="1257" y="2817"/>
                    </a:lnTo>
                    <a:lnTo>
                      <a:pt x="1246" y="2821"/>
                    </a:lnTo>
                    <a:lnTo>
                      <a:pt x="1230" y="2822"/>
                    </a:lnTo>
                    <a:lnTo>
                      <a:pt x="1212" y="2823"/>
                    </a:lnTo>
                    <a:lnTo>
                      <a:pt x="1194" y="2822"/>
                    </a:lnTo>
                    <a:lnTo>
                      <a:pt x="1179" y="2821"/>
                    </a:lnTo>
                    <a:lnTo>
                      <a:pt x="1168" y="2818"/>
                    </a:lnTo>
                    <a:lnTo>
                      <a:pt x="1166" y="2818"/>
                    </a:lnTo>
                    <a:lnTo>
                      <a:pt x="1160" y="2817"/>
                    </a:lnTo>
                    <a:lnTo>
                      <a:pt x="1151" y="2815"/>
                    </a:lnTo>
                    <a:lnTo>
                      <a:pt x="1140" y="2811"/>
                    </a:lnTo>
                    <a:lnTo>
                      <a:pt x="1129" y="2804"/>
                    </a:lnTo>
                    <a:lnTo>
                      <a:pt x="1122" y="2798"/>
                    </a:lnTo>
                    <a:lnTo>
                      <a:pt x="1114" y="2791"/>
                    </a:lnTo>
                    <a:lnTo>
                      <a:pt x="1108" y="2784"/>
                    </a:lnTo>
                    <a:lnTo>
                      <a:pt x="1104" y="2772"/>
                    </a:lnTo>
                    <a:lnTo>
                      <a:pt x="1100" y="2746"/>
                    </a:lnTo>
                    <a:lnTo>
                      <a:pt x="1098" y="2738"/>
                    </a:lnTo>
                    <a:lnTo>
                      <a:pt x="1095" y="2734"/>
                    </a:lnTo>
                    <a:lnTo>
                      <a:pt x="1094" y="2734"/>
                    </a:lnTo>
                    <a:lnTo>
                      <a:pt x="1092" y="2735"/>
                    </a:lnTo>
                    <a:lnTo>
                      <a:pt x="1089" y="2735"/>
                    </a:lnTo>
                    <a:lnTo>
                      <a:pt x="1085" y="2737"/>
                    </a:lnTo>
                    <a:lnTo>
                      <a:pt x="1082" y="2737"/>
                    </a:lnTo>
                    <a:lnTo>
                      <a:pt x="1078" y="2736"/>
                    </a:lnTo>
                    <a:lnTo>
                      <a:pt x="1071" y="2732"/>
                    </a:lnTo>
                    <a:lnTo>
                      <a:pt x="1063" y="2728"/>
                    </a:lnTo>
                    <a:lnTo>
                      <a:pt x="1053" y="2722"/>
                    </a:lnTo>
                    <a:lnTo>
                      <a:pt x="1047" y="2717"/>
                    </a:lnTo>
                    <a:lnTo>
                      <a:pt x="1042" y="2713"/>
                    </a:lnTo>
                    <a:lnTo>
                      <a:pt x="1040" y="2708"/>
                    </a:lnTo>
                    <a:lnTo>
                      <a:pt x="1038" y="2697"/>
                    </a:lnTo>
                    <a:lnTo>
                      <a:pt x="1037" y="2685"/>
                    </a:lnTo>
                    <a:lnTo>
                      <a:pt x="1036" y="2670"/>
                    </a:lnTo>
                    <a:lnTo>
                      <a:pt x="1036" y="2652"/>
                    </a:lnTo>
                    <a:lnTo>
                      <a:pt x="1035" y="2636"/>
                    </a:lnTo>
                    <a:lnTo>
                      <a:pt x="1035" y="2621"/>
                    </a:lnTo>
                    <a:lnTo>
                      <a:pt x="1030" y="2617"/>
                    </a:lnTo>
                    <a:lnTo>
                      <a:pt x="1024" y="2615"/>
                    </a:lnTo>
                    <a:lnTo>
                      <a:pt x="1019" y="2611"/>
                    </a:lnTo>
                    <a:lnTo>
                      <a:pt x="1006" y="2600"/>
                    </a:lnTo>
                    <a:lnTo>
                      <a:pt x="994" y="2585"/>
                    </a:lnTo>
                    <a:lnTo>
                      <a:pt x="985" y="2567"/>
                    </a:lnTo>
                    <a:lnTo>
                      <a:pt x="978" y="2549"/>
                    </a:lnTo>
                    <a:lnTo>
                      <a:pt x="972" y="2530"/>
                    </a:lnTo>
                    <a:lnTo>
                      <a:pt x="968" y="2514"/>
                    </a:lnTo>
                    <a:lnTo>
                      <a:pt x="965" y="2501"/>
                    </a:lnTo>
                    <a:lnTo>
                      <a:pt x="960" y="2487"/>
                    </a:lnTo>
                    <a:lnTo>
                      <a:pt x="949" y="2474"/>
                    </a:lnTo>
                    <a:lnTo>
                      <a:pt x="936" y="2464"/>
                    </a:lnTo>
                    <a:lnTo>
                      <a:pt x="925" y="2451"/>
                    </a:lnTo>
                    <a:lnTo>
                      <a:pt x="914" y="2437"/>
                    </a:lnTo>
                    <a:lnTo>
                      <a:pt x="911" y="2427"/>
                    </a:lnTo>
                    <a:lnTo>
                      <a:pt x="907" y="2409"/>
                    </a:lnTo>
                    <a:lnTo>
                      <a:pt x="904" y="2387"/>
                    </a:lnTo>
                    <a:lnTo>
                      <a:pt x="899" y="2359"/>
                    </a:lnTo>
                    <a:lnTo>
                      <a:pt x="896" y="2328"/>
                    </a:lnTo>
                    <a:lnTo>
                      <a:pt x="891" y="2294"/>
                    </a:lnTo>
                    <a:lnTo>
                      <a:pt x="888" y="2259"/>
                    </a:lnTo>
                    <a:lnTo>
                      <a:pt x="883" y="2224"/>
                    </a:lnTo>
                    <a:lnTo>
                      <a:pt x="880" y="2190"/>
                    </a:lnTo>
                    <a:lnTo>
                      <a:pt x="876" y="2159"/>
                    </a:lnTo>
                    <a:lnTo>
                      <a:pt x="871" y="2131"/>
                    </a:lnTo>
                    <a:lnTo>
                      <a:pt x="868" y="2107"/>
                    </a:lnTo>
                    <a:lnTo>
                      <a:pt x="863" y="2079"/>
                    </a:lnTo>
                    <a:lnTo>
                      <a:pt x="856" y="2046"/>
                    </a:lnTo>
                    <a:lnTo>
                      <a:pt x="849" y="2011"/>
                    </a:lnTo>
                    <a:lnTo>
                      <a:pt x="843" y="1975"/>
                    </a:lnTo>
                    <a:lnTo>
                      <a:pt x="836" y="1938"/>
                    </a:lnTo>
                    <a:lnTo>
                      <a:pt x="827" y="1902"/>
                    </a:lnTo>
                    <a:lnTo>
                      <a:pt x="820" y="1867"/>
                    </a:lnTo>
                    <a:lnTo>
                      <a:pt x="814" y="1837"/>
                    </a:lnTo>
                    <a:lnTo>
                      <a:pt x="807" y="1811"/>
                    </a:lnTo>
                    <a:lnTo>
                      <a:pt x="802" y="1791"/>
                    </a:lnTo>
                    <a:lnTo>
                      <a:pt x="795" y="1768"/>
                    </a:lnTo>
                    <a:lnTo>
                      <a:pt x="788" y="1743"/>
                    </a:lnTo>
                    <a:lnTo>
                      <a:pt x="760" y="1662"/>
                    </a:lnTo>
                    <a:lnTo>
                      <a:pt x="751" y="1639"/>
                    </a:lnTo>
                    <a:lnTo>
                      <a:pt x="742" y="1619"/>
                    </a:lnTo>
                    <a:lnTo>
                      <a:pt x="732" y="1605"/>
                    </a:lnTo>
                    <a:lnTo>
                      <a:pt x="725" y="1593"/>
                    </a:lnTo>
                    <a:lnTo>
                      <a:pt x="717" y="1575"/>
                    </a:lnTo>
                    <a:lnTo>
                      <a:pt x="708" y="1553"/>
                    </a:lnTo>
                    <a:lnTo>
                      <a:pt x="698" y="1527"/>
                    </a:lnTo>
                    <a:lnTo>
                      <a:pt x="688" y="1501"/>
                    </a:lnTo>
                    <a:lnTo>
                      <a:pt x="678" y="1474"/>
                    </a:lnTo>
                    <a:lnTo>
                      <a:pt x="669" y="1448"/>
                    </a:lnTo>
                    <a:lnTo>
                      <a:pt x="661" y="1424"/>
                    </a:lnTo>
                    <a:lnTo>
                      <a:pt x="655" y="1404"/>
                    </a:lnTo>
                    <a:lnTo>
                      <a:pt x="650" y="1389"/>
                    </a:lnTo>
                    <a:lnTo>
                      <a:pt x="647" y="1379"/>
                    </a:lnTo>
                    <a:lnTo>
                      <a:pt x="644" y="1375"/>
                    </a:lnTo>
                    <a:lnTo>
                      <a:pt x="642" y="1377"/>
                    </a:lnTo>
                    <a:lnTo>
                      <a:pt x="640" y="1384"/>
                    </a:lnTo>
                    <a:lnTo>
                      <a:pt x="638" y="1396"/>
                    </a:lnTo>
                    <a:lnTo>
                      <a:pt x="636" y="1411"/>
                    </a:lnTo>
                    <a:lnTo>
                      <a:pt x="633" y="1427"/>
                    </a:lnTo>
                    <a:lnTo>
                      <a:pt x="629" y="1446"/>
                    </a:lnTo>
                    <a:lnTo>
                      <a:pt x="625" y="1465"/>
                    </a:lnTo>
                    <a:lnTo>
                      <a:pt x="616" y="1488"/>
                    </a:lnTo>
                    <a:lnTo>
                      <a:pt x="607" y="1517"/>
                    </a:lnTo>
                    <a:lnTo>
                      <a:pt x="597" y="1550"/>
                    </a:lnTo>
                    <a:lnTo>
                      <a:pt x="585" y="1584"/>
                    </a:lnTo>
                    <a:lnTo>
                      <a:pt x="572" y="1619"/>
                    </a:lnTo>
                    <a:lnTo>
                      <a:pt x="561" y="1654"/>
                    </a:lnTo>
                    <a:lnTo>
                      <a:pt x="548" y="1686"/>
                    </a:lnTo>
                    <a:lnTo>
                      <a:pt x="538" y="1712"/>
                    </a:lnTo>
                    <a:lnTo>
                      <a:pt x="526" y="1743"/>
                    </a:lnTo>
                    <a:lnTo>
                      <a:pt x="516" y="1774"/>
                    </a:lnTo>
                    <a:lnTo>
                      <a:pt x="507" y="1807"/>
                    </a:lnTo>
                    <a:lnTo>
                      <a:pt x="499" y="1838"/>
                    </a:lnTo>
                    <a:lnTo>
                      <a:pt x="492" y="1867"/>
                    </a:lnTo>
                    <a:lnTo>
                      <a:pt x="485" y="1892"/>
                    </a:lnTo>
                    <a:lnTo>
                      <a:pt x="479" y="1911"/>
                    </a:lnTo>
                    <a:lnTo>
                      <a:pt x="474" y="1923"/>
                    </a:lnTo>
                    <a:lnTo>
                      <a:pt x="469" y="1942"/>
                    </a:lnTo>
                    <a:lnTo>
                      <a:pt x="463" y="1964"/>
                    </a:lnTo>
                    <a:lnTo>
                      <a:pt x="458" y="1990"/>
                    </a:lnTo>
                    <a:lnTo>
                      <a:pt x="451" y="2019"/>
                    </a:lnTo>
                    <a:lnTo>
                      <a:pt x="444" y="2051"/>
                    </a:lnTo>
                    <a:lnTo>
                      <a:pt x="437" y="2083"/>
                    </a:lnTo>
                    <a:lnTo>
                      <a:pt x="431" y="2116"/>
                    </a:lnTo>
                    <a:lnTo>
                      <a:pt x="424" y="2146"/>
                    </a:lnTo>
                    <a:lnTo>
                      <a:pt x="418" y="2175"/>
                    </a:lnTo>
                    <a:lnTo>
                      <a:pt x="414" y="2201"/>
                    </a:lnTo>
                    <a:lnTo>
                      <a:pt x="410" y="2222"/>
                    </a:lnTo>
                    <a:lnTo>
                      <a:pt x="407" y="2238"/>
                    </a:lnTo>
                    <a:lnTo>
                      <a:pt x="402" y="2265"/>
                    </a:lnTo>
                    <a:lnTo>
                      <a:pt x="390" y="2328"/>
                    </a:lnTo>
                    <a:lnTo>
                      <a:pt x="383" y="2358"/>
                    </a:lnTo>
                    <a:lnTo>
                      <a:pt x="377" y="2386"/>
                    </a:lnTo>
                    <a:lnTo>
                      <a:pt x="368" y="2408"/>
                    </a:lnTo>
                    <a:lnTo>
                      <a:pt x="361" y="2423"/>
                    </a:lnTo>
                    <a:lnTo>
                      <a:pt x="353" y="2438"/>
                    </a:lnTo>
                    <a:lnTo>
                      <a:pt x="349" y="2452"/>
                    </a:lnTo>
                    <a:lnTo>
                      <a:pt x="346" y="2467"/>
                    </a:lnTo>
                    <a:lnTo>
                      <a:pt x="346" y="2531"/>
                    </a:lnTo>
                    <a:lnTo>
                      <a:pt x="345" y="2557"/>
                    </a:lnTo>
                    <a:lnTo>
                      <a:pt x="341" y="2579"/>
                    </a:lnTo>
                    <a:lnTo>
                      <a:pt x="332" y="2599"/>
                    </a:lnTo>
                    <a:lnTo>
                      <a:pt x="326" y="2608"/>
                    </a:lnTo>
                    <a:lnTo>
                      <a:pt x="315" y="2617"/>
                    </a:lnTo>
                    <a:lnTo>
                      <a:pt x="302" y="2629"/>
                    </a:lnTo>
                    <a:lnTo>
                      <a:pt x="287" y="2639"/>
                    </a:lnTo>
                    <a:lnTo>
                      <a:pt x="286" y="2654"/>
                    </a:lnTo>
                    <a:lnTo>
                      <a:pt x="285" y="2671"/>
                    </a:lnTo>
                    <a:lnTo>
                      <a:pt x="284" y="2688"/>
                    </a:lnTo>
                    <a:lnTo>
                      <a:pt x="283" y="2702"/>
                    </a:lnTo>
                    <a:lnTo>
                      <a:pt x="283" y="2714"/>
                    </a:lnTo>
                    <a:lnTo>
                      <a:pt x="281" y="2720"/>
                    </a:lnTo>
                    <a:lnTo>
                      <a:pt x="278" y="2724"/>
                    </a:lnTo>
                    <a:lnTo>
                      <a:pt x="269" y="2730"/>
                    </a:lnTo>
                    <a:lnTo>
                      <a:pt x="258" y="2736"/>
                    </a:lnTo>
                    <a:lnTo>
                      <a:pt x="248" y="2739"/>
                    </a:lnTo>
                    <a:lnTo>
                      <a:pt x="234" y="2742"/>
                    </a:lnTo>
                    <a:lnTo>
                      <a:pt x="222" y="2743"/>
                    </a:lnTo>
                    <a:lnTo>
                      <a:pt x="214" y="2745"/>
                    </a:lnTo>
                    <a:lnTo>
                      <a:pt x="211" y="2748"/>
                    </a:lnTo>
                    <a:lnTo>
                      <a:pt x="210" y="2753"/>
                    </a:lnTo>
                    <a:lnTo>
                      <a:pt x="208" y="2760"/>
                    </a:lnTo>
                    <a:lnTo>
                      <a:pt x="208" y="2768"/>
                    </a:lnTo>
                    <a:lnTo>
                      <a:pt x="206" y="2778"/>
                    </a:lnTo>
                    <a:lnTo>
                      <a:pt x="203" y="2785"/>
                    </a:lnTo>
                    <a:lnTo>
                      <a:pt x="193" y="2793"/>
                    </a:lnTo>
                    <a:lnTo>
                      <a:pt x="183" y="2802"/>
                    </a:lnTo>
                    <a:lnTo>
                      <a:pt x="169" y="2810"/>
                    </a:lnTo>
                    <a:lnTo>
                      <a:pt x="154" y="2820"/>
                    </a:lnTo>
                    <a:lnTo>
                      <a:pt x="140" y="2827"/>
                    </a:lnTo>
                    <a:lnTo>
                      <a:pt x="127" y="2832"/>
                    </a:lnTo>
                    <a:lnTo>
                      <a:pt x="109" y="2837"/>
                    </a:lnTo>
                    <a:lnTo>
                      <a:pt x="88" y="2838"/>
                    </a:lnTo>
                    <a:lnTo>
                      <a:pt x="67" y="2838"/>
                    </a:lnTo>
                    <a:lnTo>
                      <a:pt x="47" y="2837"/>
                    </a:lnTo>
                    <a:lnTo>
                      <a:pt x="29" y="2837"/>
                    </a:lnTo>
                    <a:lnTo>
                      <a:pt x="23" y="2836"/>
                    </a:lnTo>
                    <a:lnTo>
                      <a:pt x="15" y="2835"/>
                    </a:lnTo>
                    <a:lnTo>
                      <a:pt x="6" y="2832"/>
                    </a:lnTo>
                    <a:lnTo>
                      <a:pt x="1" y="2829"/>
                    </a:lnTo>
                    <a:lnTo>
                      <a:pt x="0" y="2823"/>
                    </a:lnTo>
                    <a:lnTo>
                      <a:pt x="0" y="2815"/>
                    </a:lnTo>
                    <a:lnTo>
                      <a:pt x="2" y="2808"/>
                    </a:lnTo>
                    <a:lnTo>
                      <a:pt x="6" y="2800"/>
                    </a:lnTo>
                    <a:lnTo>
                      <a:pt x="8" y="2794"/>
                    </a:lnTo>
                    <a:lnTo>
                      <a:pt x="11" y="2786"/>
                    </a:lnTo>
                    <a:lnTo>
                      <a:pt x="16" y="2772"/>
                    </a:lnTo>
                    <a:lnTo>
                      <a:pt x="21" y="2757"/>
                    </a:lnTo>
                    <a:lnTo>
                      <a:pt x="28" y="2742"/>
                    </a:lnTo>
                    <a:lnTo>
                      <a:pt x="36" y="2729"/>
                    </a:lnTo>
                    <a:lnTo>
                      <a:pt x="42" y="2722"/>
                    </a:lnTo>
                    <a:lnTo>
                      <a:pt x="48" y="2710"/>
                    </a:lnTo>
                    <a:lnTo>
                      <a:pt x="58" y="2695"/>
                    </a:lnTo>
                    <a:lnTo>
                      <a:pt x="68" y="2680"/>
                    </a:lnTo>
                    <a:lnTo>
                      <a:pt x="79" y="2663"/>
                    </a:lnTo>
                    <a:lnTo>
                      <a:pt x="89" y="2646"/>
                    </a:lnTo>
                    <a:lnTo>
                      <a:pt x="98" y="2631"/>
                    </a:lnTo>
                    <a:lnTo>
                      <a:pt x="105" y="2620"/>
                    </a:lnTo>
                    <a:lnTo>
                      <a:pt x="102" y="2611"/>
                    </a:lnTo>
                    <a:lnTo>
                      <a:pt x="102" y="2601"/>
                    </a:lnTo>
                    <a:lnTo>
                      <a:pt x="104" y="2589"/>
                    </a:lnTo>
                    <a:lnTo>
                      <a:pt x="113" y="2564"/>
                    </a:lnTo>
                    <a:lnTo>
                      <a:pt x="117" y="2551"/>
                    </a:lnTo>
                    <a:lnTo>
                      <a:pt x="118" y="2542"/>
                    </a:lnTo>
                    <a:lnTo>
                      <a:pt x="115" y="2535"/>
                    </a:lnTo>
                    <a:lnTo>
                      <a:pt x="106" y="2528"/>
                    </a:lnTo>
                    <a:lnTo>
                      <a:pt x="95" y="2518"/>
                    </a:lnTo>
                    <a:lnTo>
                      <a:pt x="89" y="2509"/>
                    </a:lnTo>
                    <a:lnTo>
                      <a:pt x="86" y="2495"/>
                    </a:lnTo>
                    <a:lnTo>
                      <a:pt x="86" y="2477"/>
                    </a:lnTo>
                    <a:lnTo>
                      <a:pt x="88" y="2456"/>
                    </a:lnTo>
                    <a:lnTo>
                      <a:pt x="91" y="2431"/>
                    </a:lnTo>
                    <a:lnTo>
                      <a:pt x="96" y="2404"/>
                    </a:lnTo>
                    <a:lnTo>
                      <a:pt x="102" y="2378"/>
                    </a:lnTo>
                    <a:lnTo>
                      <a:pt x="106" y="2349"/>
                    </a:lnTo>
                    <a:lnTo>
                      <a:pt x="117" y="2294"/>
                    </a:lnTo>
                    <a:lnTo>
                      <a:pt x="130" y="2243"/>
                    </a:lnTo>
                    <a:lnTo>
                      <a:pt x="144" y="2193"/>
                    </a:lnTo>
                    <a:lnTo>
                      <a:pt x="157" y="2142"/>
                    </a:lnTo>
                    <a:lnTo>
                      <a:pt x="163" y="2118"/>
                    </a:lnTo>
                    <a:lnTo>
                      <a:pt x="170" y="2093"/>
                    </a:lnTo>
                    <a:lnTo>
                      <a:pt x="178" y="2066"/>
                    </a:lnTo>
                    <a:lnTo>
                      <a:pt x="185" y="2038"/>
                    </a:lnTo>
                    <a:lnTo>
                      <a:pt x="199" y="1985"/>
                    </a:lnTo>
                    <a:lnTo>
                      <a:pt x="205" y="1961"/>
                    </a:lnTo>
                    <a:lnTo>
                      <a:pt x="211" y="1940"/>
                    </a:lnTo>
                    <a:lnTo>
                      <a:pt x="215" y="1924"/>
                    </a:lnTo>
                    <a:lnTo>
                      <a:pt x="218" y="1912"/>
                    </a:lnTo>
                    <a:lnTo>
                      <a:pt x="220" y="1898"/>
                    </a:lnTo>
                    <a:lnTo>
                      <a:pt x="220" y="1883"/>
                    </a:lnTo>
                    <a:lnTo>
                      <a:pt x="218" y="1867"/>
                    </a:lnTo>
                    <a:lnTo>
                      <a:pt x="217" y="1850"/>
                    </a:lnTo>
                    <a:lnTo>
                      <a:pt x="219" y="1830"/>
                    </a:lnTo>
                    <a:lnTo>
                      <a:pt x="223" y="1809"/>
                    </a:lnTo>
                    <a:lnTo>
                      <a:pt x="229" y="1786"/>
                    </a:lnTo>
                    <a:lnTo>
                      <a:pt x="232" y="1759"/>
                    </a:lnTo>
                    <a:lnTo>
                      <a:pt x="232" y="1731"/>
                    </a:lnTo>
                    <a:lnTo>
                      <a:pt x="230" y="1703"/>
                    </a:lnTo>
                    <a:lnTo>
                      <a:pt x="228" y="1678"/>
                    </a:lnTo>
                    <a:lnTo>
                      <a:pt x="225" y="1654"/>
                    </a:lnTo>
                    <a:lnTo>
                      <a:pt x="223" y="1639"/>
                    </a:lnTo>
                    <a:lnTo>
                      <a:pt x="225" y="1619"/>
                    </a:lnTo>
                    <a:lnTo>
                      <a:pt x="226" y="1596"/>
                    </a:lnTo>
                    <a:lnTo>
                      <a:pt x="229" y="1572"/>
                    </a:lnTo>
                    <a:lnTo>
                      <a:pt x="234" y="1547"/>
                    </a:lnTo>
                    <a:lnTo>
                      <a:pt x="239" y="1522"/>
                    </a:lnTo>
                    <a:lnTo>
                      <a:pt x="242" y="1498"/>
                    </a:lnTo>
                    <a:lnTo>
                      <a:pt x="247" y="1479"/>
                    </a:lnTo>
                    <a:lnTo>
                      <a:pt x="249" y="1462"/>
                    </a:lnTo>
                    <a:lnTo>
                      <a:pt x="250" y="1451"/>
                    </a:lnTo>
                    <a:lnTo>
                      <a:pt x="250" y="1430"/>
                    </a:lnTo>
                    <a:lnTo>
                      <a:pt x="248" y="1405"/>
                    </a:lnTo>
                    <a:lnTo>
                      <a:pt x="247" y="1377"/>
                    </a:lnTo>
                    <a:lnTo>
                      <a:pt x="248" y="1347"/>
                    </a:lnTo>
                    <a:lnTo>
                      <a:pt x="252" y="1318"/>
                    </a:lnTo>
                    <a:lnTo>
                      <a:pt x="257" y="1295"/>
                    </a:lnTo>
                    <a:lnTo>
                      <a:pt x="259" y="1269"/>
                    </a:lnTo>
                    <a:lnTo>
                      <a:pt x="261" y="1240"/>
                    </a:lnTo>
                    <a:lnTo>
                      <a:pt x="235" y="1231"/>
                    </a:lnTo>
                    <a:lnTo>
                      <a:pt x="211" y="1223"/>
                    </a:lnTo>
                    <a:lnTo>
                      <a:pt x="190" y="1215"/>
                    </a:lnTo>
                    <a:lnTo>
                      <a:pt x="170" y="1208"/>
                    </a:lnTo>
                    <a:lnTo>
                      <a:pt x="156" y="1203"/>
                    </a:lnTo>
                    <a:lnTo>
                      <a:pt x="146" y="1198"/>
                    </a:lnTo>
                    <a:lnTo>
                      <a:pt x="141" y="1197"/>
                    </a:lnTo>
                    <a:lnTo>
                      <a:pt x="140" y="1194"/>
                    </a:lnTo>
                    <a:lnTo>
                      <a:pt x="141" y="1186"/>
                    </a:lnTo>
                    <a:lnTo>
                      <a:pt x="145" y="1174"/>
                    </a:lnTo>
                    <a:lnTo>
                      <a:pt x="150" y="1160"/>
                    </a:lnTo>
                    <a:lnTo>
                      <a:pt x="168" y="1111"/>
                    </a:lnTo>
                    <a:lnTo>
                      <a:pt x="172" y="1096"/>
                    </a:lnTo>
                    <a:lnTo>
                      <a:pt x="176" y="1083"/>
                    </a:lnTo>
                    <a:lnTo>
                      <a:pt x="178" y="1072"/>
                    </a:lnTo>
                    <a:lnTo>
                      <a:pt x="183" y="1055"/>
                    </a:lnTo>
                    <a:lnTo>
                      <a:pt x="190" y="1036"/>
                    </a:lnTo>
                    <a:lnTo>
                      <a:pt x="197" y="1013"/>
                    </a:lnTo>
                    <a:lnTo>
                      <a:pt x="205" y="989"/>
                    </a:lnTo>
                    <a:lnTo>
                      <a:pt x="213" y="966"/>
                    </a:lnTo>
                    <a:lnTo>
                      <a:pt x="221" y="944"/>
                    </a:lnTo>
                    <a:lnTo>
                      <a:pt x="228" y="923"/>
                    </a:lnTo>
                    <a:lnTo>
                      <a:pt x="235" y="905"/>
                    </a:lnTo>
                    <a:lnTo>
                      <a:pt x="240" y="892"/>
                    </a:lnTo>
                    <a:lnTo>
                      <a:pt x="243" y="884"/>
                    </a:lnTo>
                    <a:lnTo>
                      <a:pt x="246" y="875"/>
                    </a:lnTo>
                    <a:lnTo>
                      <a:pt x="247" y="869"/>
                    </a:lnTo>
                    <a:lnTo>
                      <a:pt x="247" y="866"/>
                    </a:lnTo>
                    <a:lnTo>
                      <a:pt x="244" y="865"/>
                    </a:lnTo>
                    <a:lnTo>
                      <a:pt x="243" y="863"/>
                    </a:lnTo>
                    <a:lnTo>
                      <a:pt x="243" y="860"/>
                    </a:lnTo>
                    <a:lnTo>
                      <a:pt x="249" y="842"/>
                    </a:lnTo>
                    <a:lnTo>
                      <a:pt x="254" y="830"/>
                    </a:lnTo>
                    <a:lnTo>
                      <a:pt x="259" y="816"/>
                    </a:lnTo>
                    <a:lnTo>
                      <a:pt x="266" y="803"/>
                    </a:lnTo>
                    <a:lnTo>
                      <a:pt x="271" y="791"/>
                    </a:lnTo>
                    <a:lnTo>
                      <a:pt x="278" y="776"/>
                    </a:lnTo>
                    <a:lnTo>
                      <a:pt x="285" y="759"/>
                    </a:lnTo>
                    <a:lnTo>
                      <a:pt x="301" y="719"/>
                    </a:lnTo>
                    <a:lnTo>
                      <a:pt x="308" y="699"/>
                    </a:lnTo>
                    <a:lnTo>
                      <a:pt x="315" y="682"/>
                    </a:lnTo>
                    <a:lnTo>
                      <a:pt x="321" y="668"/>
                    </a:lnTo>
                    <a:lnTo>
                      <a:pt x="324" y="659"/>
                    </a:lnTo>
                    <a:lnTo>
                      <a:pt x="328" y="648"/>
                    </a:lnTo>
                    <a:lnTo>
                      <a:pt x="328" y="641"/>
                    </a:lnTo>
                    <a:lnTo>
                      <a:pt x="326" y="638"/>
                    </a:lnTo>
                    <a:lnTo>
                      <a:pt x="323" y="637"/>
                    </a:lnTo>
                    <a:lnTo>
                      <a:pt x="320" y="635"/>
                    </a:lnTo>
                    <a:lnTo>
                      <a:pt x="314" y="634"/>
                    </a:lnTo>
                    <a:lnTo>
                      <a:pt x="305" y="632"/>
                    </a:lnTo>
                    <a:lnTo>
                      <a:pt x="297" y="627"/>
                    </a:lnTo>
                    <a:lnTo>
                      <a:pt x="284" y="619"/>
                    </a:lnTo>
                    <a:lnTo>
                      <a:pt x="270" y="615"/>
                    </a:lnTo>
                    <a:lnTo>
                      <a:pt x="265" y="610"/>
                    </a:lnTo>
                    <a:lnTo>
                      <a:pt x="258" y="599"/>
                    </a:lnTo>
                    <a:lnTo>
                      <a:pt x="241" y="558"/>
                    </a:lnTo>
                    <a:lnTo>
                      <a:pt x="236" y="547"/>
                    </a:lnTo>
                    <a:lnTo>
                      <a:pt x="233" y="535"/>
                    </a:lnTo>
                    <a:lnTo>
                      <a:pt x="232" y="521"/>
                    </a:lnTo>
                    <a:lnTo>
                      <a:pt x="230" y="505"/>
                    </a:lnTo>
                    <a:lnTo>
                      <a:pt x="229" y="490"/>
                    </a:lnTo>
                    <a:lnTo>
                      <a:pt x="228" y="477"/>
                    </a:lnTo>
                    <a:lnTo>
                      <a:pt x="227" y="470"/>
                    </a:lnTo>
                    <a:lnTo>
                      <a:pt x="226" y="462"/>
                    </a:lnTo>
                    <a:lnTo>
                      <a:pt x="223" y="451"/>
                    </a:lnTo>
                    <a:lnTo>
                      <a:pt x="222" y="437"/>
                    </a:lnTo>
                    <a:lnTo>
                      <a:pt x="222" y="425"/>
                    </a:lnTo>
                    <a:lnTo>
                      <a:pt x="225" y="417"/>
                    </a:lnTo>
                    <a:lnTo>
                      <a:pt x="227" y="411"/>
                    </a:lnTo>
                    <a:lnTo>
                      <a:pt x="228" y="401"/>
                    </a:lnTo>
                    <a:lnTo>
                      <a:pt x="229" y="388"/>
                    </a:lnTo>
                    <a:lnTo>
                      <a:pt x="229" y="374"/>
                    </a:lnTo>
                    <a:lnTo>
                      <a:pt x="228" y="362"/>
                    </a:lnTo>
                    <a:lnTo>
                      <a:pt x="223" y="344"/>
                    </a:lnTo>
                    <a:lnTo>
                      <a:pt x="226" y="333"/>
                    </a:lnTo>
                    <a:lnTo>
                      <a:pt x="230" y="323"/>
                    </a:lnTo>
                    <a:lnTo>
                      <a:pt x="236" y="313"/>
                    </a:lnTo>
                    <a:lnTo>
                      <a:pt x="242" y="309"/>
                    </a:lnTo>
                    <a:lnTo>
                      <a:pt x="247" y="303"/>
                    </a:lnTo>
                    <a:lnTo>
                      <a:pt x="249" y="295"/>
                    </a:lnTo>
                    <a:lnTo>
                      <a:pt x="249" y="281"/>
                    </a:lnTo>
                    <a:lnTo>
                      <a:pt x="251" y="260"/>
                    </a:lnTo>
                    <a:lnTo>
                      <a:pt x="254" y="249"/>
                    </a:lnTo>
                    <a:lnTo>
                      <a:pt x="256" y="244"/>
                    </a:lnTo>
                    <a:lnTo>
                      <a:pt x="257" y="238"/>
                    </a:lnTo>
                    <a:lnTo>
                      <a:pt x="256" y="226"/>
                    </a:lnTo>
                    <a:lnTo>
                      <a:pt x="255" y="212"/>
                    </a:lnTo>
                    <a:lnTo>
                      <a:pt x="255" y="180"/>
                    </a:lnTo>
                    <a:lnTo>
                      <a:pt x="257" y="159"/>
                    </a:lnTo>
                    <a:lnTo>
                      <a:pt x="264" y="137"/>
                    </a:lnTo>
                    <a:lnTo>
                      <a:pt x="273" y="118"/>
                    </a:lnTo>
                    <a:lnTo>
                      <a:pt x="284" y="104"/>
                    </a:lnTo>
                    <a:lnTo>
                      <a:pt x="294" y="97"/>
                    </a:lnTo>
                    <a:lnTo>
                      <a:pt x="309" y="91"/>
                    </a:lnTo>
                    <a:lnTo>
                      <a:pt x="329" y="86"/>
                    </a:lnTo>
                    <a:lnTo>
                      <a:pt x="349" y="84"/>
                    </a:lnTo>
                    <a:lnTo>
                      <a:pt x="367" y="82"/>
                    </a:lnTo>
                    <a:lnTo>
                      <a:pt x="400" y="80"/>
                    </a:lnTo>
                    <a:lnTo>
                      <a:pt x="419" y="77"/>
                    </a:lnTo>
                    <a:lnTo>
                      <a:pt x="440" y="75"/>
                    </a:lnTo>
                    <a:lnTo>
                      <a:pt x="460" y="73"/>
                    </a:lnTo>
                    <a:lnTo>
                      <a:pt x="479" y="71"/>
                    </a:lnTo>
                    <a:lnTo>
                      <a:pt x="492" y="70"/>
                    </a:lnTo>
                    <a:lnTo>
                      <a:pt x="504" y="68"/>
                    </a:lnTo>
                    <a:lnTo>
                      <a:pt x="513" y="61"/>
                    </a:lnTo>
                    <a:lnTo>
                      <a:pt x="523" y="53"/>
                    </a:lnTo>
                    <a:lnTo>
                      <a:pt x="528" y="45"/>
                    </a:lnTo>
                    <a:lnTo>
                      <a:pt x="533" y="38"/>
                    </a:lnTo>
                    <a:lnTo>
                      <a:pt x="534" y="35"/>
                    </a:lnTo>
                    <a:lnTo>
                      <a:pt x="538" y="30"/>
                    </a:lnTo>
                    <a:lnTo>
                      <a:pt x="542" y="20"/>
                    </a:lnTo>
                    <a:lnTo>
                      <a:pt x="546" y="12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6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D6E53-1228-93B7-8429-F05A87F00A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18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F31DB-350B-1715-E928-D4D90D4B7465}"/>
              </a:ext>
            </a:extLst>
          </p:cNvPr>
          <p:cNvSpPr txBox="1"/>
          <p:nvPr/>
        </p:nvSpPr>
        <p:spPr>
          <a:xfrm>
            <a:off x="3403886" y="96815"/>
            <a:ext cx="831893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Distribution of the Population </a:t>
            </a:r>
            <a:r>
              <a:rPr lang="en-GB" sz="3400" b="1" dirty="0">
                <a:solidFill>
                  <a:srgbClr val="0000FF"/>
                </a:solidFill>
                <a:latin typeface="Candara" panose="020E0502030303020204" pitchFamily="34" charset="0"/>
              </a:rPr>
              <a:t>‘Millions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722C85-9E36-6952-F965-450A596B9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87145"/>
              </p:ext>
            </p:extLst>
          </p:nvPr>
        </p:nvGraphicFramePr>
        <p:xfrm>
          <a:off x="1116142" y="1030005"/>
          <a:ext cx="10493115" cy="497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59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16109-0AE8-0158-28C1-FD343F95F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19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DD4B9-28AC-1F1A-8F6D-9269F6F27648}"/>
              </a:ext>
            </a:extLst>
          </p:cNvPr>
          <p:cNvSpPr txBox="1"/>
          <p:nvPr/>
        </p:nvSpPr>
        <p:spPr>
          <a:xfrm>
            <a:off x="3685735" y="64331"/>
            <a:ext cx="814519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Population Growth Rate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404748E-1FEF-6215-A232-89DFB069D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608108"/>
              </p:ext>
            </p:extLst>
          </p:nvPr>
        </p:nvGraphicFramePr>
        <p:xfrm>
          <a:off x="1135032" y="1063773"/>
          <a:ext cx="10587789" cy="473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95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55A5E-9BBC-294A-EF2E-9C199713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2</a:t>
            </a:fld>
            <a:endParaRPr lang="en-U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CCE22-B955-EAD2-49C6-D1CF140D5515}"/>
              </a:ext>
            </a:extLst>
          </p:cNvPr>
          <p:cNvSpPr txBox="1"/>
          <p:nvPr/>
        </p:nvSpPr>
        <p:spPr>
          <a:xfrm>
            <a:off x="5341817" y="29453"/>
            <a:ext cx="611372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PRESENTATION OUTLINE</a:t>
            </a:r>
            <a:endParaRPr lang="en-UG" sz="34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A39ACB-5A5A-090D-B159-6EB2DB3C737B}"/>
              </a:ext>
            </a:extLst>
          </p:cNvPr>
          <p:cNvGrpSpPr/>
          <p:nvPr/>
        </p:nvGrpSpPr>
        <p:grpSpPr>
          <a:xfrm>
            <a:off x="1302352" y="1178468"/>
            <a:ext cx="10635817" cy="4501063"/>
            <a:chOff x="729067" y="930054"/>
            <a:chExt cx="10754650" cy="45010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4E1526-64E0-EB40-12BB-3BC38A432152}"/>
                </a:ext>
              </a:extLst>
            </p:cNvPr>
            <p:cNvGrpSpPr/>
            <p:nvPr/>
          </p:nvGrpSpPr>
          <p:grpSpPr>
            <a:xfrm>
              <a:off x="729067" y="930054"/>
              <a:ext cx="5007978" cy="768129"/>
              <a:chOff x="4113734" y="1462930"/>
              <a:chExt cx="7109040" cy="1122088"/>
            </a:xfrm>
            <a:effectLst>
              <a:outerShdw blurRad="50800" dist="50800" dir="5400000" sx="3000" sy="3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218CF85-F25A-BC65-B8EF-1C1CA1D4ABAE}"/>
                  </a:ext>
                </a:extLst>
              </p:cNvPr>
              <p:cNvSpPr/>
              <p:nvPr/>
            </p:nvSpPr>
            <p:spPr>
              <a:xfrm>
                <a:off x="4690885" y="1471730"/>
                <a:ext cx="6465957" cy="1104489"/>
              </a:xfrm>
              <a:prstGeom prst="rect">
                <a:avLst/>
              </a:prstGeom>
              <a:gradFill>
                <a:gsLst>
                  <a:gs pos="37000">
                    <a:schemeClr val="bg1">
                      <a:lumMod val="75000"/>
                      <a:alpha val="31000"/>
                    </a:schemeClr>
                  </a:gs>
                  <a:gs pos="5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b="1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3066A0-FA34-EE45-C3C3-5681EE8289DC}"/>
                  </a:ext>
                </a:extLst>
              </p:cNvPr>
              <p:cNvSpPr txBox="1"/>
              <p:nvPr/>
            </p:nvSpPr>
            <p:spPr>
              <a:xfrm>
                <a:off x="5486399" y="1703724"/>
                <a:ext cx="5736375" cy="67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399" b="1" dirty="0">
                    <a:latin typeface="Candara" panose="020E0502030303020204" pitchFamily="34" charset="0"/>
                  </a:rPr>
                  <a:t>INTRODUCTION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90E0417-7089-4BCE-3A67-3E2E65C8E6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13734" y="1462930"/>
                <a:ext cx="1122088" cy="11220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1981" tIns="91416" rIns="71981" bIns="91416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4399" b="1" kern="0" dirty="0">
                    <a:latin typeface="Candara" panose="020E0502030303020204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0347D4-E5E2-882F-9850-1EF42DC62354}"/>
                </a:ext>
              </a:extLst>
            </p:cNvPr>
            <p:cNvGrpSpPr/>
            <p:nvPr/>
          </p:nvGrpSpPr>
          <p:grpSpPr>
            <a:xfrm>
              <a:off x="3796240" y="3609810"/>
              <a:ext cx="7687477" cy="768129"/>
              <a:chOff x="2479780" y="2345680"/>
              <a:chExt cx="7687477" cy="76812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A72AD1-BD86-B1B7-824B-7A3CA572465A}"/>
                  </a:ext>
                </a:extLst>
              </p:cNvPr>
              <p:cNvSpPr/>
              <p:nvPr/>
            </p:nvSpPr>
            <p:spPr>
              <a:xfrm>
                <a:off x="2886355" y="2351704"/>
                <a:ext cx="6518902" cy="756081"/>
              </a:xfrm>
              <a:prstGeom prst="rect">
                <a:avLst/>
              </a:prstGeom>
              <a:gradFill>
                <a:gsLst>
                  <a:gs pos="37000">
                    <a:schemeClr val="bg1">
                      <a:lumMod val="75000"/>
                      <a:alpha val="31000"/>
                    </a:schemeClr>
                  </a:gs>
                  <a:gs pos="5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b="1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D09482-73B4-7CB1-C476-AA06F845C72A}"/>
                  </a:ext>
                </a:extLst>
              </p:cNvPr>
              <p:cNvSpPr txBox="1"/>
              <p:nvPr/>
            </p:nvSpPr>
            <p:spPr>
              <a:xfrm>
                <a:off x="3446757" y="2510516"/>
                <a:ext cx="6720500" cy="4615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399" b="1" dirty="0">
                    <a:latin typeface="Candara" panose="020E0502030303020204" pitchFamily="34" charset="0"/>
                  </a:rPr>
                  <a:t>CENSUS 2024 PRELIMINARY RESULTS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824910D-6364-F19C-88F8-C8073ADD22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9780" y="2345680"/>
                <a:ext cx="790457" cy="768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1981" tIns="91416" rIns="71981" bIns="91416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4399" b="1" kern="0" dirty="0">
                    <a:latin typeface="Candara" panose="020E0502030303020204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5EEBC5-E03C-9F63-472C-83588E945D3D}"/>
                </a:ext>
              </a:extLst>
            </p:cNvPr>
            <p:cNvGrpSpPr/>
            <p:nvPr/>
          </p:nvGrpSpPr>
          <p:grpSpPr>
            <a:xfrm>
              <a:off x="1846860" y="1830926"/>
              <a:ext cx="7687477" cy="768129"/>
              <a:chOff x="2479780" y="2345680"/>
              <a:chExt cx="7687477" cy="76812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250612E-8282-BF13-A051-1AB600920169}"/>
                  </a:ext>
                </a:extLst>
              </p:cNvPr>
              <p:cNvSpPr/>
              <p:nvPr/>
            </p:nvSpPr>
            <p:spPr>
              <a:xfrm>
                <a:off x="2886355" y="2351704"/>
                <a:ext cx="6518902" cy="756081"/>
              </a:xfrm>
              <a:prstGeom prst="rect">
                <a:avLst/>
              </a:prstGeom>
              <a:gradFill>
                <a:gsLst>
                  <a:gs pos="37000">
                    <a:schemeClr val="bg1">
                      <a:lumMod val="75000"/>
                      <a:alpha val="31000"/>
                    </a:schemeClr>
                  </a:gs>
                  <a:gs pos="5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b="1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905082-EC02-B4B2-6AE1-9E56BFE94877}"/>
                  </a:ext>
                </a:extLst>
              </p:cNvPr>
              <p:cNvSpPr txBox="1"/>
              <p:nvPr/>
            </p:nvSpPr>
            <p:spPr>
              <a:xfrm>
                <a:off x="3446757" y="2510516"/>
                <a:ext cx="6720500" cy="4615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399" b="1" dirty="0">
                    <a:latin typeface="Candara" panose="020E0502030303020204" pitchFamily="34" charset="0"/>
                  </a:rPr>
                  <a:t>CHALLENGES FACED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D4FCC7-22F8-9D91-BAE4-6865B54C38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9780" y="2345680"/>
                <a:ext cx="790457" cy="768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1981" tIns="91416" rIns="71981" bIns="91416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4399" b="1" kern="0" dirty="0">
                    <a:latin typeface="Candara" panose="020E0502030303020204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599B79-FA2D-96C2-8B24-7DF1C25B8B40}"/>
                </a:ext>
              </a:extLst>
            </p:cNvPr>
            <p:cNvGrpSpPr/>
            <p:nvPr/>
          </p:nvGrpSpPr>
          <p:grpSpPr>
            <a:xfrm>
              <a:off x="2637317" y="2760171"/>
              <a:ext cx="7687477" cy="768129"/>
              <a:chOff x="2479780" y="2345680"/>
              <a:chExt cx="7687477" cy="76812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12D66D-B998-7105-39D1-52215EB2BB0E}"/>
                  </a:ext>
                </a:extLst>
              </p:cNvPr>
              <p:cNvSpPr/>
              <p:nvPr/>
            </p:nvSpPr>
            <p:spPr>
              <a:xfrm>
                <a:off x="2886355" y="2351704"/>
                <a:ext cx="6518902" cy="756081"/>
              </a:xfrm>
              <a:prstGeom prst="rect">
                <a:avLst/>
              </a:prstGeom>
              <a:gradFill>
                <a:gsLst>
                  <a:gs pos="37000">
                    <a:schemeClr val="bg1">
                      <a:lumMod val="75000"/>
                      <a:alpha val="31000"/>
                    </a:schemeClr>
                  </a:gs>
                  <a:gs pos="5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b="1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01955-69A1-8B9A-0E97-E6283BE05E45}"/>
                  </a:ext>
                </a:extLst>
              </p:cNvPr>
              <p:cNvSpPr txBox="1"/>
              <p:nvPr/>
            </p:nvSpPr>
            <p:spPr>
              <a:xfrm>
                <a:off x="3446757" y="2510516"/>
                <a:ext cx="6720500" cy="4615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399" b="1" dirty="0">
                    <a:latin typeface="Candara" panose="020E0502030303020204" pitchFamily="34" charset="0"/>
                  </a:rPr>
                  <a:t>SUCCESS STORY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7CB6D71-2892-6780-9DEE-8DBB477252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9780" y="2345680"/>
                <a:ext cx="790457" cy="768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1981" tIns="91416" rIns="71981" bIns="91416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4399" b="1" kern="0" dirty="0">
                    <a:latin typeface="Candara" panose="020E0502030303020204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761216-3322-2A21-4B0E-86F679515660}"/>
                </a:ext>
              </a:extLst>
            </p:cNvPr>
            <p:cNvGrpSpPr/>
            <p:nvPr/>
          </p:nvGrpSpPr>
          <p:grpSpPr>
            <a:xfrm>
              <a:off x="5089997" y="4662988"/>
              <a:ext cx="5631720" cy="768129"/>
              <a:chOff x="2479780" y="2345680"/>
              <a:chExt cx="7687477" cy="76812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81AECD7-E5F9-1B78-7FBE-80418E732BD9}"/>
                  </a:ext>
                </a:extLst>
              </p:cNvPr>
              <p:cNvSpPr/>
              <p:nvPr/>
            </p:nvSpPr>
            <p:spPr>
              <a:xfrm>
                <a:off x="2886355" y="2351704"/>
                <a:ext cx="6518902" cy="756081"/>
              </a:xfrm>
              <a:prstGeom prst="rect">
                <a:avLst/>
              </a:prstGeom>
              <a:gradFill>
                <a:gsLst>
                  <a:gs pos="37000">
                    <a:schemeClr val="bg1">
                      <a:lumMod val="75000"/>
                      <a:alpha val="31000"/>
                    </a:schemeClr>
                  </a:gs>
                  <a:gs pos="5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b="1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5A1234-4616-7A63-CE91-3B09F09131CE}"/>
                  </a:ext>
                </a:extLst>
              </p:cNvPr>
              <p:cNvSpPr txBox="1"/>
              <p:nvPr/>
            </p:nvSpPr>
            <p:spPr>
              <a:xfrm>
                <a:off x="3446757" y="2510516"/>
                <a:ext cx="6720500" cy="4615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399" b="1" dirty="0">
                    <a:latin typeface="Candara" panose="020E0502030303020204" pitchFamily="34" charset="0"/>
                  </a:rPr>
                  <a:t>CONCLUSION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38BF3B2-043F-541D-7199-18087DE3C6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9780" y="2345680"/>
                <a:ext cx="966977" cy="7681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1981" tIns="91416" rIns="71981" bIns="91416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4399" b="1" kern="0" dirty="0">
                    <a:latin typeface="Candara" panose="020E0502030303020204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267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16109-0AE8-0158-28C1-FD343F95F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20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DD4B9-28AC-1F1A-8F6D-9269F6F27648}"/>
              </a:ext>
            </a:extLst>
          </p:cNvPr>
          <p:cNvSpPr txBox="1"/>
          <p:nvPr/>
        </p:nvSpPr>
        <p:spPr>
          <a:xfrm>
            <a:off x="4362138" y="124291"/>
            <a:ext cx="64794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POPULATION IN CITIES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E24211-191B-A96F-72A9-4F9AAEECB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79049"/>
              </p:ext>
            </p:extLst>
          </p:nvPr>
        </p:nvGraphicFramePr>
        <p:xfrm>
          <a:off x="3914463" y="961035"/>
          <a:ext cx="7808358" cy="508416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890572">
                  <a:extLst>
                    <a:ext uri="{9D8B030D-6E8A-4147-A177-3AD203B41FA5}">
                      <a16:colId xmlns:a16="http://schemas.microsoft.com/office/drawing/2014/main" val="1822491007"/>
                    </a:ext>
                  </a:extLst>
                </a:gridCol>
                <a:gridCol w="2665727">
                  <a:extLst>
                    <a:ext uri="{9D8B030D-6E8A-4147-A177-3AD203B41FA5}">
                      <a16:colId xmlns:a16="http://schemas.microsoft.com/office/drawing/2014/main" val="2439150651"/>
                    </a:ext>
                  </a:extLst>
                </a:gridCol>
                <a:gridCol w="2252059">
                  <a:extLst>
                    <a:ext uri="{9D8B030D-6E8A-4147-A177-3AD203B41FA5}">
                      <a16:colId xmlns:a16="http://schemas.microsoft.com/office/drawing/2014/main" val="1276719081"/>
                    </a:ext>
                  </a:extLst>
                </a:gridCol>
              </a:tblGrid>
              <a:tr h="7516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City Name</a:t>
                      </a:r>
                      <a:endParaRPr lang="en-GB" sz="2000" b="1" i="0" u="none" strike="noStrike" kern="12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u="none" strike="noStrike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Visitors </a:t>
                      </a:r>
                    </a:p>
                    <a:p>
                      <a:pPr algn="r" fontAlgn="ctr"/>
                      <a:r>
                        <a:rPr lang="en-GB" sz="2000" b="1" u="none" strike="noStrike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(Day population)</a:t>
                      </a:r>
                      <a:endParaRPr lang="en-GB" sz="2000" b="1" i="0" u="none" strike="noStrike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u="none" strike="noStrike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Residents </a:t>
                      </a:r>
                      <a:endParaRPr lang="en-GB" sz="2000" b="1" i="0" u="none" strike="noStrike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20740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KAMPALA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627,340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1,875,834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3593334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MBARARA CITY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63,318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261,656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122662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GULU CITY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91,165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232,723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366323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MASAKA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42,976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285,509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8589533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HOIMA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141,442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4049429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LIRA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246,437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426289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MBALE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81,685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289,941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7586136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JINJA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70,748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292,386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8558736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ARUA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59,716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380,824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4086143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FORT PORTAL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41,292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135,702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681334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SOROTI CITY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86,924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133,774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899119"/>
                  </a:ext>
                </a:extLst>
              </a:tr>
              <a:tr h="3610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TOTAL </a:t>
                      </a:r>
                      <a:endParaRPr lang="en-GB" sz="2000" b="1" i="0" u="none" strike="noStrike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1,271,417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</a:rPr>
                        <a:t>4,276,228</a:t>
                      </a:r>
                      <a:endParaRPr lang="en-GB" sz="2000" b="1" i="0" u="none" strike="noStrike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5899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1618C5C-62F0-11F9-0BA3-CC3B0DC1488B}"/>
              </a:ext>
            </a:extLst>
          </p:cNvPr>
          <p:cNvSpPr txBox="1"/>
          <p:nvPr/>
        </p:nvSpPr>
        <p:spPr>
          <a:xfrm>
            <a:off x="433029" y="1109269"/>
            <a:ext cx="3135671" cy="4935929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G"/>
            </a:defPPr>
            <a:lvl1pPr marL="285750" indent="-285750">
              <a:buFont typeface="Wingdings" panose="05000000000000000000" pitchFamily="2" charset="2"/>
              <a:buChar char="§"/>
              <a:defRPr sz="1600" b="1">
                <a:solidFill>
                  <a:srgbClr val="002060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Day population are persons who visited the city during daytime in the last 14 days prior date of enumeration 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UG" sz="2400" dirty="0"/>
          </a:p>
        </p:txBody>
      </p:sp>
    </p:spTree>
    <p:extLst>
      <p:ext uri="{BB962C8B-B14F-4D97-AF65-F5344CB8AC3E}">
        <p14:creationId xmlns:p14="http://schemas.microsoft.com/office/powerpoint/2010/main" val="139597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AC16A-8146-4A8C-B199-D4601C19A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21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0CB2-797B-5B5E-F31B-F11FB71BC813}"/>
              </a:ext>
            </a:extLst>
          </p:cNvPr>
          <p:cNvSpPr txBox="1"/>
          <p:nvPr/>
        </p:nvSpPr>
        <p:spPr>
          <a:xfrm>
            <a:off x="4766937" y="91726"/>
            <a:ext cx="60959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CONCLUSION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CA6D5-D464-5F45-D3D3-23E023942BB7}"/>
              </a:ext>
            </a:extLst>
          </p:cNvPr>
          <p:cNvSpPr txBox="1"/>
          <p:nvPr/>
        </p:nvSpPr>
        <p:spPr>
          <a:xfrm>
            <a:off x="1463927" y="999843"/>
            <a:ext cx="1038938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2060"/>
                </a:solidFill>
                <a:latin typeface="Aptos" panose="020B0004020202020204" pitchFamily="34" charset="0"/>
              </a:rPr>
              <a:t>UBOS</a:t>
            </a:r>
            <a:r>
              <a:rPr lang="en-GB" sz="2000" dirty="0">
                <a:latin typeface="Aptos" panose="020B0004020202020204" pitchFamily="34" charset="0"/>
              </a:rPr>
              <a:t> is very grateful to the </a:t>
            </a:r>
            <a:r>
              <a:rPr lang="en-GB" sz="2000" b="1" dirty="0">
                <a:solidFill>
                  <a:srgbClr val="FF3300"/>
                </a:solidFill>
                <a:latin typeface="Aptos" panose="020B0004020202020204" pitchFamily="34" charset="0"/>
              </a:rPr>
              <a:t>Government of Uganda </a:t>
            </a:r>
            <a:r>
              <a:rPr lang="en-GB" sz="2000" dirty="0">
                <a:latin typeface="Aptos" panose="020B0004020202020204" pitchFamily="34" charset="0"/>
              </a:rPr>
              <a:t>for conducting the first ever digital census in the country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Aptos" panose="020B0004020202020204" pitchFamily="34" charset="0"/>
              </a:rPr>
              <a:t>To the </a:t>
            </a: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Public</a:t>
            </a:r>
            <a:r>
              <a:rPr lang="en-GB" sz="2000" dirty="0">
                <a:latin typeface="Aptos" panose="020B0004020202020204" pitchFamily="34" charset="0"/>
              </a:rPr>
              <a:t>; thank you for your cooperation, patience and being eager to be counted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Aptos" panose="020B0004020202020204" pitchFamily="34" charset="0"/>
              </a:rPr>
              <a:t>UBOS is also thankful to all </a:t>
            </a: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Stakeholders and Development Partners </a:t>
            </a:r>
            <a:r>
              <a:rPr lang="en-GB" sz="2000" dirty="0">
                <a:latin typeface="Aptos" panose="020B0004020202020204" pitchFamily="34" charset="0"/>
              </a:rPr>
              <a:t>for the continued support towards strengthening statistical production in Uganda for evidence-based planning and decision making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Aptos" panose="020B0004020202020204" pitchFamily="34" charset="0"/>
              </a:rPr>
              <a:t>Special appreciation for the job well done to 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Enumerators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Census supervisors at all levels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Special enumerators and supervisors (Police, Prison, UPDF, UBOS Project staff and Foreign Affairs staff).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Electoral Commission and District/City Internal Security Organisation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FF0000"/>
                </a:solidFill>
                <a:latin typeface="Aptos" panose="020B0004020202020204" pitchFamily="34" charset="0"/>
              </a:rPr>
              <a:t>Media</a:t>
            </a:r>
          </a:p>
          <a:p>
            <a:pPr lvl="1" algn="just"/>
            <a:endParaRPr lang="en-GB" sz="2000" dirty="0">
              <a:latin typeface="Aptos" panose="020B0004020202020204" pitchFamily="34" charset="0"/>
            </a:endParaRPr>
          </a:p>
        </p:txBody>
      </p:sp>
      <p:pic>
        <p:nvPicPr>
          <p:cNvPr id="18" name="Graphic 17" descr="Thumbs up sign with solid fill">
            <a:extLst>
              <a:ext uri="{FF2B5EF4-FFF2-40B4-BE49-F238E27FC236}">
                <a16:creationId xmlns:a16="http://schemas.microsoft.com/office/drawing/2014/main" id="{9355C706-85E8-97B4-F14A-9E1309C5A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692" y="1003503"/>
            <a:ext cx="914400" cy="914400"/>
          </a:xfrm>
          <a:prstGeom prst="rect">
            <a:avLst/>
          </a:prstGeom>
        </p:spPr>
      </p:pic>
      <p:pic>
        <p:nvPicPr>
          <p:cNvPr id="20" name="Graphic 19" descr="Handshake with solid fill">
            <a:extLst>
              <a:ext uri="{FF2B5EF4-FFF2-40B4-BE49-F238E27FC236}">
                <a16:creationId xmlns:a16="http://schemas.microsoft.com/office/drawing/2014/main" id="{32FB33ED-7993-DE17-32A7-0F6264103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28" y="2837734"/>
            <a:ext cx="1463927" cy="1463927"/>
          </a:xfrm>
          <a:prstGeom prst="rect">
            <a:avLst/>
          </a:prstGeom>
        </p:spPr>
      </p:pic>
      <p:pic>
        <p:nvPicPr>
          <p:cNvPr id="24" name="Graphic 23" descr="Clapping hands with solid fill">
            <a:extLst>
              <a:ext uri="{FF2B5EF4-FFF2-40B4-BE49-F238E27FC236}">
                <a16:creationId xmlns:a16="http://schemas.microsoft.com/office/drawing/2014/main" id="{AC4FF58E-5D06-B726-C406-6F294431B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692" y="49400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C12D9-615F-506C-5AFB-E7BE3989C8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22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72829-07DE-9F74-9447-F498F6277CE8}"/>
              </a:ext>
            </a:extLst>
          </p:cNvPr>
          <p:cNvSpPr txBox="1"/>
          <p:nvPr/>
        </p:nvSpPr>
        <p:spPr>
          <a:xfrm>
            <a:off x="3192872" y="55426"/>
            <a:ext cx="8270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Conclusion - </a:t>
            </a:r>
            <a:r>
              <a:rPr lang="en-US" sz="3600" b="1" dirty="0">
                <a:solidFill>
                  <a:srgbClr val="0000FF"/>
                </a:solidFill>
                <a:latin typeface="Candara" panose="020E0502030303020204" pitchFamily="34" charset="0"/>
              </a:rPr>
              <a:t>Next Steps</a:t>
            </a:r>
            <a:r>
              <a:rPr lang="en-GB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A76BC-16C5-3740-7C4D-AA3D5CFE5BCA}"/>
              </a:ext>
            </a:extLst>
          </p:cNvPr>
          <p:cNvSpPr txBox="1"/>
          <p:nvPr/>
        </p:nvSpPr>
        <p:spPr>
          <a:xfrm>
            <a:off x="910677" y="929036"/>
            <a:ext cx="10553030" cy="516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Aptos" panose="020B0004020202020204" pitchFamily="34" charset="0"/>
              </a:rPr>
              <a:t>Undertake Post Enumeration Survey </a:t>
            </a: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to check quality of the census data (content and coverage) in July 2024</a:t>
            </a:r>
          </a:p>
          <a:p>
            <a:pPr marL="514350" indent="-5143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Further data analysis and publication </a:t>
            </a:r>
            <a:r>
              <a:rPr lang="en-GB" sz="2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of final census results in September 2024</a:t>
            </a:r>
          </a:p>
          <a:p>
            <a:pPr marL="514350" indent="-5143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002060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Production and publication </a:t>
            </a:r>
            <a:r>
              <a:rPr lang="en-GB" sz="2200" dirty="0">
                <a:solidFill>
                  <a:srgbClr val="002060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of t</a:t>
            </a:r>
            <a:r>
              <a:rPr lang="en-GB" sz="22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hematic reports, policy briefs, research paper,  among others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Aptos" panose="020B0004020202020204" pitchFamily="34" charset="0"/>
              </a:rPr>
              <a:t>Generating population </a:t>
            </a: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projections and estimates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Aptos" panose="020B0004020202020204" pitchFamily="34" charset="0"/>
              </a:rPr>
              <a:t>Updating the geography </a:t>
            </a: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to village level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Aptos" panose="020B0004020202020204" pitchFamily="34" charset="0"/>
              </a:rPr>
              <a:t>Uploading data </a:t>
            </a: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on District/City portals for use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2060"/>
                </a:solidFill>
                <a:latin typeface="Aptos" panose="020B0004020202020204" pitchFamily="34" charset="0"/>
              </a:rPr>
              <a:t>Archiving </a:t>
            </a: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by Nov. 2025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Finalisation of </a:t>
            </a:r>
            <a:r>
              <a:rPr lang="en-US" sz="2200" b="1" dirty="0">
                <a:solidFill>
                  <a:srgbClr val="002060"/>
                </a:solidFill>
                <a:latin typeface="Aptos" panose="020B0004020202020204" pitchFamily="34" charset="0"/>
              </a:rPr>
              <a:t>post utilisation strategy </a:t>
            </a:r>
            <a:r>
              <a:rPr lang="en-US" sz="2200" dirty="0">
                <a:solidFill>
                  <a:srgbClr val="002060"/>
                </a:solidFill>
                <a:latin typeface="Aptos" panose="020B0004020202020204" pitchFamily="34" charset="0"/>
              </a:rPr>
              <a:t>of the tablets by Mar. 2025</a:t>
            </a:r>
          </a:p>
        </p:txBody>
      </p:sp>
      <p:pic>
        <p:nvPicPr>
          <p:cNvPr id="4" name="Graphic 3" descr="Books with solid fill">
            <a:extLst>
              <a:ext uri="{FF2B5EF4-FFF2-40B4-BE49-F238E27FC236}">
                <a16:creationId xmlns:a16="http://schemas.microsoft.com/office/drawing/2014/main" id="{F5A450F3-1F71-2B40-A87E-AA7D9873E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999" y="4644503"/>
            <a:ext cx="1373954" cy="1373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8F13D-1C7E-08C0-C925-790517073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112" y="3441284"/>
            <a:ext cx="1399913" cy="13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2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FA20F-C5B3-BA94-075F-CE3C88173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3</a:t>
            </a:fld>
            <a:endParaRPr lang="en-UG"/>
          </a:p>
        </p:txBody>
      </p:sp>
      <p:pic>
        <p:nvPicPr>
          <p:cNvPr id="7" name="Graphic 6" descr="Business Growth with solid fill">
            <a:extLst>
              <a:ext uri="{FF2B5EF4-FFF2-40B4-BE49-F238E27FC236}">
                <a16:creationId xmlns:a16="http://schemas.microsoft.com/office/drawing/2014/main" id="{2F9CBA60-7304-BD4A-3258-CBEAC2ED7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741" y="2614629"/>
            <a:ext cx="2364722" cy="2364722"/>
          </a:xfrm>
          <a:prstGeom prst="rect">
            <a:avLst/>
          </a:prstGeom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B3DBD67-BE8D-93B0-49B8-E0B3CC5AD49E}"/>
              </a:ext>
            </a:extLst>
          </p:cNvPr>
          <p:cNvSpPr txBox="1"/>
          <p:nvPr/>
        </p:nvSpPr>
        <p:spPr>
          <a:xfrm>
            <a:off x="1851102" y="978044"/>
            <a:ext cx="959004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560CFC"/>
                </a:solidFill>
                <a:latin typeface="Aptos" panose="020B0004020202020204" pitchFamily="34" charset="0"/>
              </a:rPr>
              <a:t>The Population and Housing Census is the largest peacetime national operation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>
              <a:latin typeface="Aptos" panose="020B000402020202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Aptos" panose="020B0004020202020204" pitchFamily="34" charset="0"/>
              </a:rPr>
              <a:t>Main source of demographic and socio-economic data and statistical information for planning and evidence based decision making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00FF"/>
              </a:solidFill>
              <a:latin typeface="Aptos" panose="020B000402020202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ptos" panose="020B0004020202020204" pitchFamily="34" charset="0"/>
              </a:rPr>
              <a:t>Demographic and socio-economic data were collected from </a:t>
            </a:r>
            <a:r>
              <a:rPr lang="en-GB" sz="2400" dirty="0">
                <a:latin typeface="Aptos" panose="020B0004020202020204" pitchFamily="34" charset="0"/>
              </a:rPr>
              <a:t>households, institutions and communities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en-GB" sz="2400" dirty="0">
              <a:latin typeface="Aptos" panose="020B000402020202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Aptos" panose="020B0004020202020204" pitchFamily="34" charset="0"/>
              </a:rPr>
              <a:t>Longest household and Community questionnaire aimed at collecting comprehensive information as demanded by stakeholders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0000FF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67928-425E-1568-397B-504955B3448E}"/>
              </a:ext>
            </a:extLst>
          </p:cNvPr>
          <p:cNvSpPr txBox="1"/>
          <p:nvPr/>
        </p:nvSpPr>
        <p:spPr>
          <a:xfrm>
            <a:off x="3799174" y="176401"/>
            <a:ext cx="69338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3820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958B8-FB7C-1A4B-8AB1-6A8F51285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4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924D8-0953-35AA-B7DD-308913487139}"/>
              </a:ext>
            </a:extLst>
          </p:cNvPr>
          <p:cNvSpPr txBox="1"/>
          <p:nvPr/>
        </p:nvSpPr>
        <p:spPr>
          <a:xfrm>
            <a:off x="4002794" y="76279"/>
            <a:ext cx="69338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INTRODUCTION…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A5093-FF1A-5AAE-3400-D31D6E876FE6}"/>
              </a:ext>
            </a:extLst>
          </p:cNvPr>
          <p:cNvSpPr txBox="1"/>
          <p:nvPr/>
        </p:nvSpPr>
        <p:spPr>
          <a:xfrm>
            <a:off x="3489616" y="986439"/>
            <a:ext cx="8494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5795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Aptos" panose="020B0004020202020204" pitchFamily="34" charset="0"/>
                <a:ea typeface="Arial MT"/>
                <a:cs typeface="Arial MT"/>
              </a:rPr>
              <a:t>The National Population and Housing Census 2024 was </a:t>
            </a:r>
            <a:r>
              <a:rPr lang="en-GB" sz="2400" b="1" dirty="0">
                <a:solidFill>
                  <a:srgbClr val="560CFC"/>
                </a:solidFill>
                <a:latin typeface="Aptos" panose="020B0004020202020204" pitchFamily="34" charset="0"/>
                <a:ea typeface="Arial MT"/>
                <a:cs typeface="Arial MT"/>
              </a:rPr>
              <a:t>conducted under the Uganda Bureau of Statistics Act, 1998 CAP. 310 Section 13</a:t>
            </a:r>
            <a:endParaRPr lang="en-UG" sz="2400" b="1" dirty="0">
              <a:solidFill>
                <a:srgbClr val="560CFC"/>
              </a:solidFill>
              <a:effectLst/>
              <a:latin typeface="Aptos" panose="020B0004020202020204" pitchFamily="34" charset="0"/>
              <a:ea typeface="Arial MT"/>
              <a:cs typeface="Arial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5ECE9-E9EE-3DE0-B5AF-09A81454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9" y="909503"/>
            <a:ext cx="2339103" cy="3301978"/>
          </a:xfrm>
          <a:prstGeom prst="rect">
            <a:avLst/>
          </a:prstGeom>
          <a:solidFill>
            <a:srgbClr val="0000FF"/>
          </a:solidFill>
          <a:ln w="17570" cap="flat">
            <a:solidFill>
              <a:schemeClr val="bg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C2D5A6-A4D2-BE60-8FAA-B7EEA315C7B4}"/>
              </a:ext>
            </a:extLst>
          </p:cNvPr>
          <p:cNvGrpSpPr/>
          <p:nvPr/>
        </p:nvGrpSpPr>
        <p:grpSpPr>
          <a:xfrm>
            <a:off x="3089220" y="2540299"/>
            <a:ext cx="8615936" cy="3286548"/>
            <a:chOff x="2922597" y="2549867"/>
            <a:chExt cx="8615936" cy="328654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0BF40F7-29EB-ED7B-685C-6B4CEBC5099B}"/>
                </a:ext>
              </a:extLst>
            </p:cNvPr>
            <p:cNvGrpSpPr/>
            <p:nvPr/>
          </p:nvGrpSpPr>
          <p:grpSpPr>
            <a:xfrm>
              <a:off x="9658380" y="2619851"/>
              <a:ext cx="1880153" cy="1708753"/>
              <a:chOff x="6260929" y="4225566"/>
              <a:chExt cx="1880153" cy="1708753"/>
            </a:xfrm>
          </p:grpSpPr>
          <p:sp>
            <p:nvSpPr>
              <p:cNvPr id="69" name="Rectangle: Top Corners Rounded 68">
                <a:extLst>
                  <a:ext uri="{FF2B5EF4-FFF2-40B4-BE49-F238E27FC236}">
                    <a16:creationId xmlns:a16="http://schemas.microsoft.com/office/drawing/2014/main" id="{254962E9-6403-9DE7-869B-7572D17EF785}"/>
                  </a:ext>
                </a:extLst>
              </p:cNvPr>
              <p:cNvSpPr/>
              <p:nvPr/>
            </p:nvSpPr>
            <p:spPr>
              <a:xfrm rot="10800000">
                <a:off x="6474609" y="4404699"/>
                <a:ext cx="1576369" cy="1529620"/>
              </a:xfrm>
              <a:prstGeom prst="round2SameRect">
                <a:avLst>
                  <a:gd name="adj1" fmla="val 10500"/>
                  <a:gd name="adj2" fmla="val 0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Rectangle: Top Corners Rounded 4">
                <a:extLst>
                  <a:ext uri="{FF2B5EF4-FFF2-40B4-BE49-F238E27FC236}">
                    <a16:creationId xmlns:a16="http://schemas.microsoft.com/office/drawing/2014/main" id="{CF0E5D03-8A6D-0846-2051-0B5BD2AD2DB8}"/>
                  </a:ext>
                </a:extLst>
              </p:cNvPr>
              <p:cNvSpPr txBox="1"/>
              <p:nvPr/>
            </p:nvSpPr>
            <p:spPr>
              <a:xfrm>
                <a:off x="6260929" y="4225566"/>
                <a:ext cx="1880153" cy="1482579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2280" tIns="462280" rIns="462280" bIns="462280" numCol="1" spcCol="1270" anchor="t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b="1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r>
                  <a:rPr lang="en-US" b="1" baseline="30000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st</a:t>
                </a:r>
                <a:r>
                  <a:rPr lang="en-US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</a:p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Digital Census</a:t>
                </a:r>
                <a:endParaRPr lang="en-US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D5A79B-72D4-668E-BA4D-E87C84320645}"/>
                </a:ext>
              </a:extLst>
            </p:cNvPr>
            <p:cNvGrpSpPr/>
            <p:nvPr/>
          </p:nvGrpSpPr>
          <p:grpSpPr>
            <a:xfrm>
              <a:off x="7640501" y="2549867"/>
              <a:ext cx="2262658" cy="1758266"/>
              <a:chOff x="5304315" y="2703815"/>
              <a:chExt cx="2262658" cy="1758266"/>
            </a:xfrm>
          </p:grpSpPr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967D08B9-BD64-9BC5-F4C5-694BF70197AA}"/>
                  </a:ext>
                </a:extLst>
              </p:cNvPr>
              <p:cNvSpPr/>
              <p:nvPr/>
            </p:nvSpPr>
            <p:spPr>
              <a:xfrm rot="10800000">
                <a:off x="5647461" y="2932461"/>
                <a:ext cx="1576368" cy="1529620"/>
              </a:xfrm>
              <a:prstGeom prst="round2SameRect">
                <a:avLst>
                  <a:gd name="adj1" fmla="val 10500"/>
                  <a:gd name="adj2" fmla="val 0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Rectangle: Top Corners Rounded 4">
                <a:extLst>
                  <a:ext uri="{FF2B5EF4-FFF2-40B4-BE49-F238E27FC236}">
                    <a16:creationId xmlns:a16="http://schemas.microsoft.com/office/drawing/2014/main" id="{A73884EB-2174-EBEA-25D9-69A65377499F}"/>
                  </a:ext>
                </a:extLst>
              </p:cNvPr>
              <p:cNvSpPr txBox="1"/>
              <p:nvPr/>
            </p:nvSpPr>
            <p:spPr>
              <a:xfrm>
                <a:off x="5304315" y="2703815"/>
                <a:ext cx="2262658" cy="1450369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2280" tIns="462280" rIns="462280" bIns="462280" numCol="1" spcCol="1270" anchor="t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6</a:t>
                </a:r>
                <a:r>
                  <a:rPr lang="en-US" sz="1600" b="1" baseline="30000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</a:t>
                </a:r>
                <a:r>
                  <a:rPr lang="en-US" sz="1400" b="1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sz="14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</a:p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Post</a:t>
                </a:r>
              </a:p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Independence Census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87FBA5-C78D-743C-21E2-E630CA39AC69}"/>
                </a:ext>
              </a:extLst>
            </p:cNvPr>
            <p:cNvGrpSpPr/>
            <p:nvPr/>
          </p:nvGrpSpPr>
          <p:grpSpPr>
            <a:xfrm>
              <a:off x="3359425" y="4777173"/>
              <a:ext cx="1730829" cy="1059242"/>
              <a:chOff x="6503426" y="4084257"/>
              <a:chExt cx="1730829" cy="105924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ABD5654-360C-1140-C349-A00F42ACD978}"/>
                  </a:ext>
                </a:extLst>
              </p:cNvPr>
              <p:cNvGrpSpPr/>
              <p:nvPr/>
            </p:nvGrpSpPr>
            <p:grpSpPr>
              <a:xfrm>
                <a:off x="6503426" y="4084257"/>
                <a:ext cx="1730829" cy="1059242"/>
                <a:chOff x="6191251" y="2054225"/>
                <a:chExt cx="4164013" cy="3135313"/>
              </a:xfrm>
              <a:solidFill>
                <a:srgbClr val="FF0000"/>
              </a:solidFill>
            </p:grpSpPr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8E330A4B-4000-D9AE-26F0-4AE7665A5A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1251" y="2222500"/>
                  <a:ext cx="3919538" cy="2703513"/>
                </a:xfrm>
                <a:custGeom>
                  <a:avLst/>
                  <a:gdLst>
                    <a:gd name="T0" fmla="*/ 81 w 2469"/>
                    <a:gd name="T1" fmla="*/ 382 h 1703"/>
                    <a:gd name="T2" fmla="*/ 81 w 2469"/>
                    <a:gd name="T3" fmla="*/ 1613 h 1703"/>
                    <a:gd name="T4" fmla="*/ 2378 w 2469"/>
                    <a:gd name="T5" fmla="*/ 1613 h 1703"/>
                    <a:gd name="T6" fmla="*/ 2378 w 2469"/>
                    <a:gd name="T7" fmla="*/ 382 h 1703"/>
                    <a:gd name="T8" fmla="*/ 81 w 2469"/>
                    <a:gd name="T9" fmla="*/ 382 h 1703"/>
                    <a:gd name="T10" fmla="*/ 0 w 2469"/>
                    <a:gd name="T11" fmla="*/ 0 h 1703"/>
                    <a:gd name="T12" fmla="*/ 338 w 2469"/>
                    <a:gd name="T13" fmla="*/ 0 h 1703"/>
                    <a:gd name="T14" fmla="*/ 338 w 2469"/>
                    <a:gd name="T15" fmla="*/ 174 h 1703"/>
                    <a:gd name="T16" fmla="*/ 524 w 2469"/>
                    <a:gd name="T17" fmla="*/ 174 h 1703"/>
                    <a:gd name="T18" fmla="*/ 524 w 2469"/>
                    <a:gd name="T19" fmla="*/ 0 h 1703"/>
                    <a:gd name="T20" fmla="*/ 883 w 2469"/>
                    <a:gd name="T21" fmla="*/ 0 h 1703"/>
                    <a:gd name="T22" fmla="*/ 883 w 2469"/>
                    <a:gd name="T23" fmla="*/ 174 h 1703"/>
                    <a:gd name="T24" fmla="*/ 1068 w 2469"/>
                    <a:gd name="T25" fmla="*/ 174 h 1703"/>
                    <a:gd name="T26" fmla="*/ 1068 w 2469"/>
                    <a:gd name="T27" fmla="*/ 0 h 1703"/>
                    <a:gd name="T28" fmla="*/ 1412 w 2469"/>
                    <a:gd name="T29" fmla="*/ 0 h 1703"/>
                    <a:gd name="T30" fmla="*/ 1412 w 2469"/>
                    <a:gd name="T31" fmla="*/ 174 h 1703"/>
                    <a:gd name="T32" fmla="*/ 1598 w 2469"/>
                    <a:gd name="T33" fmla="*/ 174 h 1703"/>
                    <a:gd name="T34" fmla="*/ 1598 w 2469"/>
                    <a:gd name="T35" fmla="*/ 0 h 1703"/>
                    <a:gd name="T36" fmla="*/ 1925 w 2469"/>
                    <a:gd name="T37" fmla="*/ 0 h 1703"/>
                    <a:gd name="T38" fmla="*/ 1925 w 2469"/>
                    <a:gd name="T39" fmla="*/ 174 h 1703"/>
                    <a:gd name="T40" fmla="*/ 2111 w 2469"/>
                    <a:gd name="T41" fmla="*/ 174 h 1703"/>
                    <a:gd name="T42" fmla="*/ 2111 w 2469"/>
                    <a:gd name="T43" fmla="*/ 0 h 1703"/>
                    <a:gd name="T44" fmla="*/ 2469 w 2469"/>
                    <a:gd name="T45" fmla="*/ 0 h 1703"/>
                    <a:gd name="T46" fmla="*/ 2469 w 2469"/>
                    <a:gd name="T47" fmla="*/ 1703 h 1703"/>
                    <a:gd name="T48" fmla="*/ 0 w 2469"/>
                    <a:gd name="T49" fmla="*/ 1703 h 1703"/>
                    <a:gd name="T50" fmla="*/ 0 w 2469"/>
                    <a:gd name="T51" fmla="*/ 0 h 1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69" h="1703">
                      <a:moveTo>
                        <a:pt x="81" y="382"/>
                      </a:moveTo>
                      <a:lnTo>
                        <a:pt x="81" y="1613"/>
                      </a:lnTo>
                      <a:lnTo>
                        <a:pt x="2378" y="1613"/>
                      </a:lnTo>
                      <a:lnTo>
                        <a:pt x="2378" y="382"/>
                      </a:lnTo>
                      <a:lnTo>
                        <a:pt x="81" y="382"/>
                      </a:lnTo>
                      <a:close/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74"/>
                      </a:lnTo>
                      <a:lnTo>
                        <a:pt x="524" y="174"/>
                      </a:lnTo>
                      <a:lnTo>
                        <a:pt x="524" y="0"/>
                      </a:lnTo>
                      <a:lnTo>
                        <a:pt x="883" y="0"/>
                      </a:lnTo>
                      <a:lnTo>
                        <a:pt x="883" y="174"/>
                      </a:lnTo>
                      <a:lnTo>
                        <a:pt x="1068" y="174"/>
                      </a:lnTo>
                      <a:lnTo>
                        <a:pt x="1068" y="0"/>
                      </a:lnTo>
                      <a:lnTo>
                        <a:pt x="1412" y="0"/>
                      </a:lnTo>
                      <a:lnTo>
                        <a:pt x="1412" y="174"/>
                      </a:lnTo>
                      <a:lnTo>
                        <a:pt x="1598" y="174"/>
                      </a:lnTo>
                      <a:lnTo>
                        <a:pt x="1598" y="0"/>
                      </a:lnTo>
                      <a:lnTo>
                        <a:pt x="1925" y="0"/>
                      </a:lnTo>
                      <a:lnTo>
                        <a:pt x="1925" y="174"/>
                      </a:lnTo>
                      <a:lnTo>
                        <a:pt x="2111" y="174"/>
                      </a:lnTo>
                      <a:lnTo>
                        <a:pt x="2111" y="0"/>
                      </a:lnTo>
                      <a:lnTo>
                        <a:pt x="2469" y="0"/>
                      </a:lnTo>
                      <a:lnTo>
                        <a:pt x="2469" y="1703"/>
                      </a:lnTo>
                      <a:lnTo>
                        <a:pt x="0" y="17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49" name="Rectangle 25">
                  <a:extLst>
                    <a:ext uri="{FF2B5EF4-FFF2-40B4-BE49-F238E27FC236}">
                      <a16:creationId xmlns:a16="http://schemas.microsoft.com/office/drawing/2014/main" id="{7B67CDAF-70FE-AA70-33F3-1C87B57B0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5401" y="2054225"/>
                  <a:ext cx="187325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50" name="Rectangle 26">
                  <a:extLst>
                    <a:ext uri="{FF2B5EF4-FFF2-40B4-BE49-F238E27FC236}">
                      <a16:creationId xmlns:a16="http://schemas.microsoft.com/office/drawing/2014/main" id="{8C950EDF-B23B-474B-DDA1-7B4295378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8363" y="2054225"/>
                  <a:ext cx="187325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51" name="Rectangle 27">
                  <a:extLst>
                    <a:ext uri="{FF2B5EF4-FFF2-40B4-BE49-F238E27FC236}">
                      <a16:creationId xmlns:a16="http://schemas.microsoft.com/office/drawing/2014/main" id="{A98A43A0-FB8B-9BF3-2287-939C4C681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83388" y="2054225"/>
                  <a:ext cx="187325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52" name="Rectangle 28">
                  <a:extLst>
                    <a:ext uri="{FF2B5EF4-FFF2-40B4-BE49-F238E27FC236}">
                      <a16:creationId xmlns:a16="http://schemas.microsoft.com/office/drawing/2014/main" id="{DD154EBD-7C15-9F2C-A98B-997A6FA05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2751" y="2054225"/>
                  <a:ext cx="184150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53" name="Rectangle 29">
                  <a:extLst>
                    <a:ext uri="{FF2B5EF4-FFF2-40B4-BE49-F238E27FC236}">
                      <a16:creationId xmlns:a16="http://schemas.microsoft.com/office/drawing/2014/main" id="{053AEC7A-EA6C-C67D-D0F6-568C47EEE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96038" y="5000625"/>
                  <a:ext cx="3957638" cy="1889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54" name="Rectangle 30">
                  <a:extLst>
                    <a:ext uri="{FF2B5EF4-FFF2-40B4-BE49-F238E27FC236}">
                      <a16:creationId xmlns:a16="http://schemas.microsoft.com/office/drawing/2014/main" id="{5BD28B1E-461B-4F56-263F-CB4C46763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2226" y="2436813"/>
                  <a:ext cx="173038" cy="27527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F30F444-10D7-0C1D-CE89-A5636F8EFBC8}"/>
                  </a:ext>
                </a:extLst>
              </p:cNvPr>
              <p:cNvSpPr txBox="1"/>
              <p:nvPr/>
            </p:nvSpPr>
            <p:spPr>
              <a:xfrm>
                <a:off x="6633617" y="4398435"/>
                <a:ext cx="14539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  <a:effectLst/>
                    <a:latin typeface="Aptos" panose="020B0004020202020204" pitchFamily="34" charset="0"/>
                    <a:ea typeface="Arial MT"/>
                    <a:cs typeface="Arial MT"/>
                  </a:rPr>
                  <a:t>May </a:t>
                </a:r>
                <a:r>
                  <a:rPr lang="en-US" sz="2200" b="1" dirty="0">
                    <a:solidFill>
                      <a:srgbClr val="FF0000"/>
                    </a:solidFill>
                    <a:latin typeface="Aptos" panose="020B0004020202020204" pitchFamily="34" charset="0"/>
                  </a:rPr>
                  <a:t>2024</a:t>
                </a:r>
                <a:endParaRPr lang="en-UG" sz="2200" dirty="0">
                  <a:solidFill>
                    <a:srgbClr val="FF0000"/>
                  </a:solidFill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57" name="Graphic 56" descr="Arrow: Clockwise curve with solid fill">
              <a:extLst>
                <a:ext uri="{FF2B5EF4-FFF2-40B4-BE49-F238E27FC236}">
                  <a16:creationId xmlns:a16="http://schemas.microsoft.com/office/drawing/2014/main" id="{9D71D376-BD09-B043-8AEC-EF12A21C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 flipH="1">
              <a:off x="4907812" y="3411569"/>
              <a:ext cx="1120749" cy="1120749"/>
            </a:xfrm>
            <a:prstGeom prst="rect">
              <a:avLst/>
            </a:prstGeom>
            <a:effectLst>
              <a:outerShdw blurRad="63500" sx="99000" sy="99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2C4D254-2A08-C3CB-D4D4-F14406A5D6CD}"/>
                </a:ext>
              </a:extLst>
            </p:cNvPr>
            <p:cNvGrpSpPr/>
            <p:nvPr/>
          </p:nvGrpSpPr>
          <p:grpSpPr>
            <a:xfrm>
              <a:off x="5892805" y="2767932"/>
              <a:ext cx="1823037" cy="1560672"/>
              <a:chOff x="-73967" y="1367031"/>
              <a:chExt cx="3467945" cy="231479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984BBD91-4626-CF04-16BE-FC113C4909E1}"/>
                  </a:ext>
                </a:extLst>
              </p:cNvPr>
              <p:cNvSpPr/>
              <p:nvPr/>
            </p:nvSpPr>
            <p:spPr>
              <a:xfrm rot="10800000">
                <a:off x="139704" y="1367031"/>
                <a:ext cx="3110953" cy="2268737"/>
              </a:xfrm>
              <a:prstGeom prst="round2SameRect">
                <a:avLst>
                  <a:gd name="adj1" fmla="val 10500"/>
                  <a:gd name="adj2" fmla="val 0"/>
                </a:avLst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p3d prstMaterial="plastic">
                <a:bevelT w="127000" h="25400" prst="relaxedInset"/>
              </a:sp3d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Rectangle: Top Corners Rounded 4">
                <a:extLst>
                  <a:ext uri="{FF2B5EF4-FFF2-40B4-BE49-F238E27FC236}">
                    <a16:creationId xmlns:a16="http://schemas.microsoft.com/office/drawing/2014/main" id="{A70F89B1-152D-AFCE-F41B-8CA6CC1F3C56}"/>
                  </a:ext>
                </a:extLst>
              </p:cNvPr>
              <p:cNvSpPr txBox="1"/>
              <p:nvPr/>
            </p:nvSpPr>
            <p:spPr>
              <a:xfrm>
                <a:off x="-73967" y="1447751"/>
                <a:ext cx="3467945" cy="2234073"/>
              </a:xfrm>
              <a:prstGeom prst="rect">
                <a:avLst/>
              </a:prstGeom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2280" tIns="462280" rIns="462280" bIns="462280" numCol="1" spcCol="1270" anchor="t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</a:t>
                </a:r>
                <a:r>
                  <a:rPr lang="en-US" sz="1600" b="1" baseline="30000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</a:t>
                </a:r>
                <a:r>
                  <a:rPr lang="en-US" sz="1600" b="1" dirty="0">
                    <a:solidFill>
                      <a:srgbClr val="560CFC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</a:p>
              <a:p>
                <a:pPr marL="0" lvl="0" indent="0" algn="ctr" defTabSz="28892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Uganda</a:t>
                </a:r>
              </a:p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Census</a:t>
                </a:r>
                <a:endParaRPr lang="en-US" sz="1600" b="1" kern="1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7A5227-329A-7DE5-4F42-4519B6B4FC0D}"/>
                </a:ext>
              </a:extLst>
            </p:cNvPr>
            <p:cNvGrpSpPr/>
            <p:nvPr/>
          </p:nvGrpSpPr>
          <p:grpSpPr>
            <a:xfrm>
              <a:off x="2922597" y="2732331"/>
              <a:ext cx="2082529" cy="1799987"/>
              <a:chOff x="5183824" y="1913005"/>
              <a:chExt cx="3438525" cy="2781300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6C99B079-F76F-3CE0-957F-29CEA5531B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183824" y="1913005"/>
                <a:ext cx="3438525" cy="27813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8F79D13-8AC4-8378-BC76-9ABE1324A4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6932903" y="3028517"/>
                <a:ext cx="1374715" cy="12120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8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1291E-BDA4-1AF1-158D-D73393C5B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5</a:t>
            </a:fld>
            <a:endParaRPr lang="en-UG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37AE3E2-8ED4-45A2-AEE3-A22DEE79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990" y="-18500"/>
            <a:ext cx="6356412" cy="656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tabLst>
                <a:tab pos="588645" algn="l"/>
              </a:tabLst>
            </a:pPr>
            <a:r>
              <a:rPr lang="en-US" sz="3400" b="1" dirty="0">
                <a:solidFill>
                  <a:srgbClr val="FF0000"/>
                </a:solidFill>
                <a:latin typeface="Candara" panose="020E0502030303020204" pitchFamily="34" charset="0"/>
                <a:ea typeface="Microsoft YaHei UI" panose="020B0503020204020204" pitchFamily="34" charset="-122"/>
              </a:rPr>
              <a:t>CENSUS PROCESS</a:t>
            </a:r>
          </a:p>
        </p:txBody>
      </p:sp>
      <p:grpSp>
        <p:nvGrpSpPr>
          <p:cNvPr id="7" name="Google Shape;180;p29">
            <a:extLst>
              <a:ext uri="{FF2B5EF4-FFF2-40B4-BE49-F238E27FC236}">
                <a16:creationId xmlns:a16="http://schemas.microsoft.com/office/drawing/2014/main" id="{9BE2A9E6-FE13-4E58-BD9B-63AE91692A32}"/>
              </a:ext>
            </a:extLst>
          </p:cNvPr>
          <p:cNvGrpSpPr/>
          <p:nvPr/>
        </p:nvGrpSpPr>
        <p:grpSpPr>
          <a:xfrm>
            <a:off x="1842376" y="798809"/>
            <a:ext cx="8091214" cy="5260382"/>
            <a:chOff x="2133601" y="1045747"/>
            <a:chExt cx="8091214" cy="5260382"/>
          </a:xfrm>
        </p:grpSpPr>
        <p:sp>
          <p:nvSpPr>
            <p:cNvPr id="8" name="Google Shape;181;p29">
              <a:extLst>
                <a:ext uri="{FF2B5EF4-FFF2-40B4-BE49-F238E27FC236}">
                  <a16:creationId xmlns:a16="http://schemas.microsoft.com/office/drawing/2014/main" id="{03DC02F7-B404-4F5B-8DAB-EBD6C44ECD16}"/>
                </a:ext>
              </a:extLst>
            </p:cNvPr>
            <p:cNvSpPr/>
            <p:nvPr/>
          </p:nvSpPr>
          <p:spPr>
            <a:xfrm flipH="1">
              <a:off x="7000290" y="1764942"/>
              <a:ext cx="1148927" cy="1669744"/>
            </a:xfrm>
            <a:custGeom>
              <a:avLst/>
              <a:gdLst/>
              <a:ahLst/>
              <a:cxnLst/>
              <a:rect l="l" t="t" r="r" b="b"/>
              <a:pathLst>
                <a:path w="539" h="234" extrusionOk="0">
                  <a:moveTo>
                    <a:pt x="375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74"/>
                    <a:pt x="539" y="74"/>
                    <a:pt x="539" y="74"/>
                  </a:cubicBezTo>
                  <a:cubicBezTo>
                    <a:pt x="509" y="0"/>
                    <a:pt x="283" y="3"/>
                    <a:pt x="16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" y="234"/>
                    <a:pt x="254" y="231"/>
                    <a:pt x="375" y="23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146075" tIns="73025" rIns="146075" bIns="73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76"/>
                <a:buFont typeface="Quattrocento Sans"/>
                <a:buNone/>
              </a:pPr>
              <a:endParaRPr sz="2876" b="0" i="0" u="none" strike="noStrike" cap="none">
                <a:latin typeface="Aptos" panose="020B0004020202020204" pitchFamily="34" charset="0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" name="Google Shape;182;p29">
              <a:extLst>
                <a:ext uri="{FF2B5EF4-FFF2-40B4-BE49-F238E27FC236}">
                  <a16:creationId xmlns:a16="http://schemas.microsoft.com/office/drawing/2014/main" id="{B452B2B6-54CE-42A3-A819-D2DE001574DC}"/>
                </a:ext>
              </a:extLst>
            </p:cNvPr>
            <p:cNvSpPr/>
            <p:nvPr/>
          </p:nvSpPr>
          <p:spPr>
            <a:xfrm flipH="1">
              <a:off x="4165498" y="3853539"/>
              <a:ext cx="1220648" cy="1669743"/>
            </a:xfrm>
            <a:custGeom>
              <a:avLst/>
              <a:gdLst/>
              <a:ahLst/>
              <a:cxnLst/>
              <a:rect l="l" t="t" r="r" b="b"/>
              <a:pathLst>
                <a:path w="539" h="234" extrusionOk="0">
                  <a:moveTo>
                    <a:pt x="375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74"/>
                    <a:pt x="539" y="74"/>
                    <a:pt x="539" y="74"/>
                  </a:cubicBezTo>
                  <a:cubicBezTo>
                    <a:pt x="509" y="0"/>
                    <a:pt x="283" y="3"/>
                    <a:pt x="16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" y="234"/>
                    <a:pt x="254" y="231"/>
                    <a:pt x="375" y="2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46075" tIns="73025" rIns="146075" bIns="73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76"/>
                <a:buFont typeface="Quattrocento Sans"/>
                <a:buNone/>
              </a:pPr>
              <a:endParaRPr sz="2876" b="0" i="0" u="none" strike="noStrike" cap="none" dirty="0">
                <a:latin typeface="Aptos" panose="020B0004020202020204" pitchFamily="34" charset="0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" name="Google Shape;183;p29">
              <a:extLst>
                <a:ext uri="{FF2B5EF4-FFF2-40B4-BE49-F238E27FC236}">
                  <a16:creationId xmlns:a16="http://schemas.microsoft.com/office/drawing/2014/main" id="{27359BFD-D0DE-4BB9-A6B9-CFA4762A22E1}"/>
                </a:ext>
              </a:extLst>
            </p:cNvPr>
            <p:cNvSpPr/>
            <p:nvPr/>
          </p:nvSpPr>
          <p:spPr>
            <a:xfrm>
              <a:off x="2133601" y="4996569"/>
              <a:ext cx="3245052" cy="1309560"/>
            </a:xfrm>
            <a:custGeom>
              <a:avLst/>
              <a:gdLst/>
              <a:ahLst/>
              <a:cxnLst/>
              <a:rect l="l" t="t" r="r" b="b"/>
              <a:pathLst>
                <a:path w="3372798" h="1161966" extrusionOk="0">
                  <a:moveTo>
                    <a:pt x="3372798" y="0"/>
                  </a:moveTo>
                  <a:cubicBezTo>
                    <a:pt x="3372798" y="202639"/>
                    <a:pt x="3275992" y="1161966"/>
                    <a:pt x="2367086" y="1161966"/>
                  </a:cubicBezTo>
                  <a:cubicBezTo>
                    <a:pt x="699525" y="1161966"/>
                    <a:pt x="178413" y="1161966"/>
                    <a:pt x="15565" y="1161966"/>
                  </a:cubicBezTo>
                  <a:lnTo>
                    <a:pt x="0" y="1161966"/>
                  </a:lnTo>
                  <a:lnTo>
                    <a:pt x="0" y="202639"/>
                  </a:lnTo>
                  <a:lnTo>
                    <a:pt x="161906" y="202639"/>
                  </a:lnTo>
                  <a:cubicBezTo>
                    <a:pt x="2367086" y="202639"/>
                    <a:pt x="2367086" y="202639"/>
                    <a:pt x="2367086" y="202639"/>
                  </a:cubicBezTo>
                  <a:cubicBezTo>
                    <a:pt x="2689774" y="202639"/>
                    <a:pt x="3321706" y="210334"/>
                    <a:pt x="33727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84;p29">
              <a:extLst>
                <a:ext uri="{FF2B5EF4-FFF2-40B4-BE49-F238E27FC236}">
                  <a16:creationId xmlns:a16="http://schemas.microsoft.com/office/drawing/2014/main" id="{0D833006-4599-439C-887C-CE2FBDCE2903}"/>
                </a:ext>
              </a:extLst>
            </p:cNvPr>
            <p:cNvGrpSpPr/>
            <p:nvPr/>
          </p:nvGrpSpPr>
          <p:grpSpPr>
            <a:xfrm>
              <a:off x="4173324" y="2903515"/>
              <a:ext cx="3956605" cy="1430361"/>
              <a:chOff x="4163332" y="2903515"/>
              <a:chExt cx="3940270" cy="1430361"/>
            </a:xfrm>
          </p:grpSpPr>
          <p:sp>
            <p:nvSpPr>
              <p:cNvPr id="13" name="Google Shape;185;p29">
                <a:extLst>
                  <a:ext uri="{FF2B5EF4-FFF2-40B4-BE49-F238E27FC236}">
                    <a16:creationId xmlns:a16="http://schemas.microsoft.com/office/drawing/2014/main" id="{9034E314-2A87-4B92-A992-A701885EF418}"/>
                  </a:ext>
                </a:extLst>
              </p:cNvPr>
              <p:cNvSpPr/>
              <p:nvPr/>
            </p:nvSpPr>
            <p:spPr>
              <a:xfrm>
                <a:off x="4163332" y="3112695"/>
                <a:ext cx="2842576" cy="1221181"/>
              </a:xfrm>
              <a:custGeom>
                <a:avLst/>
                <a:gdLst/>
                <a:ahLst/>
                <a:cxnLst/>
                <a:rect l="l" t="t" r="r" b="b"/>
                <a:pathLst>
                  <a:path w="3375372" h="1161965" extrusionOk="0">
                    <a:moveTo>
                      <a:pt x="1008402" y="0"/>
                    </a:moveTo>
                    <a:cubicBezTo>
                      <a:pt x="2674113" y="0"/>
                      <a:pt x="3194648" y="0"/>
                      <a:pt x="3357315" y="0"/>
                    </a:cubicBezTo>
                    <a:lnTo>
                      <a:pt x="3375372" y="0"/>
                    </a:lnTo>
                    <a:lnTo>
                      <a:pt x="3375372" y="961892"/>
                    </a:lnTo>
                    <a:lnTo>
                      <a:pt x="3211137" y="961892"/>
                    </a:lnTo>
                    <a:cubicBezTo>
                      <a:pt x="1008402" y="961892"/>
                      <a:pt x="1008402" y="961892"/>
                      <a:pt x="1008402" y="961892"/>
                    </a:cubicBezTo>
                    <a:cubicBezTo>
                      <a:pt x="683024" y="961892"/>
                      <a:pt x="51093" y="954196"/>
                      <a:pt x="0" y="1161965"/>
                    </a:cubicBezTo>
                    <a:cubicBezTo>
                      <a:pt x="0" y="961892"/>
                      <a:pt x="96807" y="0"/>
                      <a:pt x="10084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 dirty="0">
                  <a:highlight>
                    <a:srgbClr val="00FFFF"/>
                  </a:highlight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86;p29">
                <a:extLst>
                  <a:ext uri="{FF2B5EF4-FFF2-40B4-BE49-F238E27FC236}">
                    <a16:creationId xmlns:a16="http://schemas.microsoft.com/office/drawing/2014/main" id="{962A7CD8-2DA2-4F34-ADE4-64C18AD7D1FC}"/>
                  </a:ext>
                </a:extLst>
              </p:cNvPr>
              <p:cNvSpPr/>
              <p:nvPr/>
            </p:nvSpPr>
            <p:spPr>
              <a:xfrm>
                <a:off x="5263193" y="2903515"/>
                <a:ext cx="2840409" cy="1221181"/>
              </a:xfrm>
              <a:custGeom>
                <a:avLst/>
                <a:gdLst/>
                <a:ahLst/>
                <a:cxnLst/>
                <a:rect l="l" t="t" r="r" b="b"/>
                <a:pathLst>
                  <a:path w="3372798" h="1161966" extrusionOk="0">
                    <a:moveTo>
                      <a:pt x="3372798" y="0"/>
                    </a:moveTo>
                    <a:cubicBezTo>
                      <a:pt x="3372798" y="202639"/>
                      <a:pt x="3275992" y="1161966"/>
                      <a:pt x="2367086" y="1161966"/>
                    </a:cubicBezTo>
                    <a:cubicBezTo>
                      <a:pt x="699525" y="1161966"/>
                      <a:pt x="178413" y="1161966"/>
                      <a:pt x="15565" y="1161966"/>
                    </a:cubicBezTo>
                    <a:lnTo>
                      <a:pt x="0" y="1161966"/>
                    </a:lnTo>
                    <a:lnTo>
                      <a:pt x="0" y="202639"/>
                    </a:lnTo>
                    <a:lnTo>
                      <a:pt x="161906" y="202639"/>
                    </a:lnTo>
                    <a:cubicBezTo>
                      <a:pt x="2367086" y="202639"/>
                      <a:pt x="2367086" y="202639"/>
                      <a:pt x="2367086" y="202639"/>
                    </a:cubicBezTo>
                    <a:cubicBezTo>
                      <a:pt x="2689774" y="202639"/>
                      <a:pt x="3321706" y="210334"/>
                      <a:pt x="3372798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Quattrocento Sans"/>
                  <a:buNone/>
                </a:pPr>
                <a:endParaRPr sz="1800" b="0" i="0" u="none" strike="noStrike" cap="none" dirty="0"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187;p29">
              <a:extLst>
                <a:ext uri="{FF2B5EF4-FFF2-40B4-BE49-F238E27FC236}">
                  <a16:creationId xmlns:a16="http://schemas.microsoft.com/office/drawing/2014/main" id="{A551BBDA-7BFA-4C8B-8BBE-8CB4900D407E}"/>
                </a:ext>
              </a:extLst>
            </p:cNvPr>
            <p:cNvSpPr/>
            <p:nvPr/>
          </p:nvSpPr>
          <p:spPr>
            <a:xfrm>
              <a:off x="7008085" y="1045747"/>
              <a:ext cx="3216730" cy="1212278"/>
            </a:xfrm>
            <a:custGeom>
              <a:avLst/>
              <a:gdLst/>
              <a:ahLst/>
              <a:cxnLst/>
              <a:rect l="l" t="t" r="r" b="b"/>
              <a:pathLst>
                <a:path w="3375372" h="1161965" extrusionOk="0">
                  <a:moveTo>
                    <a:pt x="1008402" y="0"/>
                  </a:moveTo>
                  <a:cubicBezTo>
                    <a:pt x="2674113" y="0"/>
                    <a:pt x="3194648" y="0"/>
                    <a:pt x="3357315" y="0"/>
                  </a:cubicBezTo>
                  <a:lnTo>
                    <a:pt x="3375372" y="0"/>
                  </a:lnTo>
                  <a:lnTo>
                    <a:pt x="3375372" y="961892"/>
                  </a:lnTo>
                  <a:lnTo>
                    <a:pt x="3211137" y="961892"/>
                  </a:lnTo>
                  <a:cubicBezTo>
                    <a:pt x="1008402" y="961892"/>
                    <a:pt x="1008402" y="961892"/>
                    <a:pt x="1008402" y="961892"/>
                  </a:cubicBezTo>
                  <a:cubicBezTo>
                    <a:pt x="683024" y="961892"/>
                    <a:pt x="51093" y="954196"/>
                    <a:pt x="0" y="1161965"/>
                  </a:cubicBezTo>
                  <a:cubicBezTo>
                    <a:pt x="0" y="961892"/>
                    <a:pt x="96807" y="0"/>
                    <a:pt x="100840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0" i="0" u="none" strike="noStrike" cap="none">
                <a:latin typeface="Aptos" panose="020B0004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B52931-0CC4-EAF6-A434-42F09EF111BC}"/>
              </a:ext>
            </a:extLst>
          </p:cNvPr>
          <p:cNvGrpSpPr/>
          <p:nvPr/>
        </p:nvGrpSpPr>
        <p:grpSpPr>
          <a:xfrm>
            <a:off x="1812559" y="4741714"/>
            <a:ext cx="8763173" cy="1508328"/>
            <a:chOff x="1812559" y="4741714"/>
            <a:chExt cx="8763173" cy="1508328"/>
          </a:xfrm>
        </p:grpSpPr>
        <p:sp>
          <p:nvSpPr>
            <p:cNvPr id="15" name="Google Shape;199;p29">
              <a:extLst>
                <a:ext uri="{FF2B5EF4-FFF2-40B4-BE49-F238E27FC236}">
                  <a16:creationId xmlns:a16="http://schemas.microsoft.com/office/drawing/2014/main" id="{3F6F0514-A132-4602-8CE8-7DDA9FF8DDA6}"/>
                </a:ext>
              </a:extLst>
            </p:cNvPr>
            <p:cNvSpPr txBox="1"/>
            <p:nvPr/>
          </p:nvSpPr>
          <p:spPr>
            <a:xfrm>
              <a:off x="1812559" y="5120362"/>
              <a:ext cx="3502100" cy="53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2400" b="0" i="0" u="none" strike="noStrike" cap="none" dirty="0">
                  <a:solidFill>
                    <a:schemeClr val="bg1"/>
                  </a:solidFill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Launch of Census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12</a:t>
              </a:r>
              <a:r>
                <a:rPr lang="en-US" sz="2400" b="1" baseline="30000" dirty="0">
                  <a:solidFill>
                    <a:schemeClr val="bg1"/>
                  </a:solidFill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th</a:t>
              </a:r>
              <a:r>
                <a:rPr lang="en-US" sz="2400" b="1" dirty="0">
                  <a:solidFill>
                    <a:schemeClr val="bg1"/>
                  </a:solidFill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 Dec. 2023</a:t>
              </a:r>
              <a:endParaRPr lang="en-US" sz="24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  <a:cs typeface="Quattrocento Sans"/>
                <a:sym typeface="Quattrocento San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8D5D158-EEB4-498A-876B-7A30BC71ADE0}"/>
                </a:ext>
              </a:extLst>
            </p:cNvPr>
            <p:cNvGrpSpPr/>
            <p:nvPr/>
          </p:nvGrpSpPr>
          <p:grpSpPr>
            <a:xfrm>
              <a:off x="5090293" y="5120362"/>
              <a:ext cx="5485439" cy="1129680"/>
              <a:chOff x="5117246" y="4846914"/>
              <a:chExt cx="4950780" cy="1534143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508562D-4647-4929-B3E7-8DBAD442F71F}"/>
                  </a:ext>
                </a:extLst>
              </p:cNvPr>
              <p:cNvSpPr/>
              <p:nvPr/>
            </p:nvSpPr>
            <p:spPr>
              <a:xfrm>
                <a:off x="5117246" y="4846914"/>
                <a:ext cx="4950780" cy="13902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004020202020204" pitchFamily="34" charset="0"/>
                </a:endParaRPr>
              </a:p>
            </p:txBody>
          </p:sp>
          <p:sp>
            <p:nvSpPr>
              <p:cNvPr id="26" name="Google Shape;179;p29">
                <a:extLst>
                  <a:ext uri="{FF2B5EF4-FFF2-40B4-BE49-F238E27FC236}">
                    <a16:creationId xmlns:a16="http://schemas.microsoft.com/office/drawing/2014/main" id="{2609E199-8062-4FC3-921D-98F5CF01A8EB}"/>
                  </a:ext>
                </a:extLst>
              </p:cNvPr>
              <p:cNvSpPr txBox="1"/>
              <p:nvPr/>
            </p:nvSpPr>
            <p:spPr>
              <a:xfrm>
                <a:off x="5295418" y="4898288"/>
                <a:ext cx="4520529" cy="1482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r>
                  <a:rPr lang="en-US" sz="1600" b="0" i="0" u="none" strike="noStrike" cap="none" dirty="0">
                    <a:latin typeface="Aptos" panose="020B0004020202020204" pitchFamily="34" charset="0"/>
                    <a:ea typeface="Quattrocento Sans"/>
                    <a:cs typeface="Quattrocento Sans"/>
                    <a:sym typeface="Quattrocento Sans"/>
                  </a:rPr>
                  <a:t>Continued with Census Mapping, Procurements, Recruitment and Training (Trainers  and Enumeration staff) , Publicity and Advocacy</a:t>
                </a:r>
              </a:p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sz="1600" dirty="0">
                  <a:latin typeface="Aptos" panose="020B0004020202020204" pitchFamily="34" charset="0"/>
                </a:endParaRP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216135D-0C78-47DB-A7D7-D9620FE4D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275" y="4741714"/>
              <a:ext cx="0" cy="33992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94B718-8ECF-FD87-1FEB-A0648C5001FB}"/>
              </a:ext>
            </a:extLst>
          </p:cNvPr>
          <p:cNvGrpSpPr/>
          <p:nvPr/>
        </p:nvGrpSpPr>
        <p:grpSpPr>
          <a:xfrm>
            <a:off x="7126053" y="1048020"/>
            <a:ext cx="5025366" cy="2011188"/>
            <a:chOff x="7126053" y="1048020"/>
            <a:chExt cx="5025366" cy="2011188"/>
          </a:xfrm>
        </p:grpSpPr>
        <p:sp>
          <p:nvSpPr>
            <p:cNvPr id="22" name="Google Shape;199;p29">
              <a:extLst>
                <a:ext uri="{FF2B5EF4-FFF2-40B4-BE49-F238E27FC236}">
                  <a16:creationId xmlns:a16="http://schemas.microsoft.com/office/drawing/2014/main" id="{F1D782FD-F193-441B-898A-2A54C1418AC2}"/>
                </a:ext>
              </a:extLst>
            </p:cNvPr>
            <p:cNvSpPr txBox="1"/>
            <p:nvPr/>
          </p:nvSpPr>
          <p:spPr>
            <a:xfrm>
              <a:off x="7126053" y="1048020"/>
              <a:ext cx="2852946" cy="656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2000" b="0" i="0" u="none" strike="noStrike" cap="none" dirty="0">
                  <a:solidFill>
                    <a:schemeClr val="bg1"/>
                  </a:solidFill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Post Enumeration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June 2024 - Dec 2025</a:t>
              </a:r>
              <a:endParaRPr lang="en-US" sz="2000" b="1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  <a:cs typeface="Quattrocento Sans"/>
                <a:sym typeface="Quattrocento Sans"/>
              </a:endParaRPr>
            </a:p>
          </p:txBody>
        </p:sp>
        <p:sp>
          <p:nvSpPr>
            <p:cNvPr id="32" name="Google Shape;211;p29">
              <a:extLst>
                <a:ext uri="{FF2B5EF4-FFF2-40B4-BE49-F238E27FC236}">
                  <a16:creationId xmlns:a16="http://schemas.microsoft.com/office/drawing/2014/main" id="{D31D43CA-DC1D-4774-81A6-ED7AD57F6E00}"/>
                </a:ext>
              </a:extLst>
            </p:cNvPr>
            <p:cNvSpPr txBox="1"/>
            <p:nvPr/>
          </p:nvSpPr>
          <p:spPr>
            <a:xfrm>
              <a:off x="9941385" y="1339391"/>
              <a:ext cx="2210034" cy="502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100000"/>
                <a:buFont typeface="Calibri"/>
                <a:buNone/>
              </a:pPr>
              <a:r>
                <a:rPr lang="en-US" sz="3600" b="1" i="0" u="none" strike="noStrike" cap="none" dirty="0">
                  <a:latin typeface="Aptos" panose="020B0004020202020204" pitchFamily="34" charset="0"/>
                  <a:ea typeface="Calibri"/>
                  <a:cs typeface="Calibri"/>
                  <a:sym typeface="Calibri"/>
                </a:rPr>
                <a:t>Phase 03</a:t>
              </a:r>
              <a:endParaRPr dirty="0">
                <a:latin typeface="Aptos" panose="020B00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FAA209-C4B0-8E90-199D-23F67DC6B47A}"/>
                </a:ext>
              </a:extLst>
            </p:cNvPr>
            <p:cNvGrpSpPr/>
            <p:nvPr/>
          </p:nvGrpSpPr>
          <p:grpSpPr>
            <a:xfrm>
              <a:off x="8552526" y="1831661"/>
              <a:ext cx="3319700" cy="1227547"/>
              <a:chOff x="3916241" y="1528718"/>
              <a:chExt cx="3319700" cy="122754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B06F287-E7E5-40F1-9D34-6EB0D8F1B5B3}"/>
                  </a:ext>
                </a:extLst>
              </p:cNvPr>
              <p:cNvSpPr/>
              <p:nvPr/>
            </p:nvSpPr>
            <p:spPr>
              <a:xfrm>
                <a:off x="3916241" y="1528718"/>
                <a:ext cx="3319700" cy="12275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004020202020204" pitchFamily="34" charset="0"/>
                </a:endParaRPr>
              </a:p>
            </p:txBody>
          </p:sp>
          <p:sp>
            <p:nvSpPr>
              <p:cNvPr id="33" name="Google Shape;179;p29">
                <a:extLst>
                  <a:ext uri="{FF2B5EF4-FFF2-40B4-BE49-F238E27FC236}">
                    <a16:creationId xmlns:a16="http://schemas.microsoft.com/office/drawing/2014/main" id="{BC998462-68D4-4E33-B673-1C24C72432D7}"/>
                  </a:ext>
                </a:extLst>
              </p:cNvPr>
              <p:cNvSpPr txBox="1"/>
              <p:nvPr/>
            </p:nvSpPr>
            <p:spPr>
              <a:xfrm>
                <a:off x="4011990" y="1614651"/>
                <a:ext cx="3128202" cy="9618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r>
                  <a:rPr lang="en-US" sz="1600" b="0" i="0" u="none" strike="noStrike" cap="none" dirty="0">
                    <a:latin typeface="Aptos" panose="020B0004020202020204" pitchFamily="34" charset="0"/>
                    <a:ea typeface="Quattrocento Sans"/>
                    <a:cs typeface="Quattrocento Sans"/>
                    <a:sym typeface="Quattrocento Sans"/>
                  </a:rPr>
                  <a:t>Data Processing, Quality Assurance, Dissemination and Utilization </a:t>
                </a:r>
                <a:r>
                  <a:rPr lang="en-GB" sz="1600" dirty="0">
                    <a:latin typeface="Aptos" panose="020B0004020202020204" pitchFamily="34" charset="0"/>
                  </a:rPr>
                  <a:t>of tablets after enumeration</a:t>
                </a: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r>
                  <a:rPr lang="en-US" sz="1600" b="0" i="0" u="none" strike="noStrike" cap="none" dirty="0">
                    <a:latin typeface="Aptos" panose="020B0004020202020204" pitchFamily="34" charset="0"/>
                    <a:ea typeface="Quattrocento Sans"/>
                    <a:cs typeface="Quattrocento Sans"/>
                    <a:sym typeface="Quattrocento Sans"/>
                  </a:rPr>
                  <a:t> </a:t>
                </a: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lang="en-US" sz="160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7FFC84-0C0A-DB30-C3C4-985C74DEF7F5}"/>
              </a:ext>
            </a:extLst>
          </p:cNvPr>
          <p:cNvGrpSpPr/>
          <p:nvPr/>
        </p:nvGrpSpPr>
        <p:grpSpPr>
          <a:xfrm>
            <a:off x="4380865" y="2324961"/>
            <a:ext cx="7395612" cy="2487117"/>
            <a:chOff x="4380865" y="2324961"/>
            <a:chExt cx="7395612" cy="2487117"/>
          </a:xfrm>
        </p:grpSpPr>
        <p:sp>
          <p:nvSpPr>
            <p:cNvPr id="17" name="Google Shape;211;p29">
              <a:extLst>
                <a:ext uri="{FF2B5EF4-FFF2-40B4-BE49-F238E27FC236}">
                  <a16:creationId xmlns:a16="http://schemas.microsoft.com/office/drawing/2014/main" id="{DCB23226-0DA0-44DB-8063-249664769140}"/>
                </a:ext>
              </a:extLst>
            </p:cNvPr>
            <p:cNvSpPr txBox="1"/>
            <p:nvPr/>
          </p:nvSpPr>
          <p:spPr>
            <a:xfrm>
              <a:off x="4486970" y="2324961"/>
              <a:ext cx="2210034" cy="502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100000"/>
                <a:buFont typeface="Calibri"/>
                <a:buNone/>
              </a:pPr>
              <a:r>
                <a:rPr lang="en-US" sz="3600" b="1" i="0" u="none" strike="noStrike" cap="none" dirty="0">
                  <a:latin typeface="Aptos" panose="020B0004020202020204" pitchFamily="34" charset="0"/>
                  <a:ea typeface="Calibri"/>
                  <a:cs typeface="Calibri"/>
                  <a:sym typeface="Calibri"/>
                </a:rPr>
                <a:t>Phase 02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21" name="Google Shape;199;p29">
              <a:extLst>
                <a:ext uri="{FF2B5EF4-FFF2-40B4-BE49-F238E27FC236}">
                  <a16:creationId xmlns:a16="http://schemas.microsoft.com/office/drawing/2014/main" id="{F0F56681-741C-4E6B-9996-78AC8DFC66E5}"/>
                </a:ext>
              </a:extLst>
            </p:cNvPr>
            <p:cNvSpPr txBox="1"/>
            <p:nvPr/>
          </p:nvSpPr>
          <p:spPr>
            <a:xfrm>
              <a:off x="4380865" y="2976130"/>
              <a:ext cx="3267332" cy="538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2400" b="0" i="0" u="none" strike="noStrike" cap="none" dirty="0"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Enumeration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2400" b="1" dirty="0"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10</a:t>
              </a:r>
              <a:r>
                <a:rPr lang="en-US" sz="2400" b="1" baseline="30000" dirty="0"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th</a:t>
              </a:r>
              <a:r>
                <a:rPr lang="en-US" sz="2400" b="1" dirty="0"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 – 26</a:t>
              </a:r>
              <a:r>
                <a:rPr lang="en-US" sz="2400" b="1" baseline="30000" dirty="0"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th</a:t>
              </a:r>
              <a:r>
                <a:rPr lang="en-US" sz="2400" b="1" dirty="0">
                  <a:latin typeface="Aptos" panose="020B0004020202020204" pitchFamily="34" charset="0"/>
                  <a:ea typeface="Microsoft YaHei UI" panose="020B0503020204020204" pitchFamily="34" charset="-122"/>
                  <a:cs typeface="Quattrocento Sans"/>
                  <a:sym typeface="Quattrocento Sans"/>
                </a:rPr>
                <a:t> May 2024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4BCC83E-9DC2-49DA-AAD9-C6306DCCF09F}"/>
                </a:ext>
              </a:extLst>
            </p:cNvPr>
            <p:cNvGrpSpPr/>
            <p:nvPr/>
          </p:nvGrpSpPr>
          <p:grpSpPr>
            <a:xfrm>
              <a:off x="7857991" y="3429000"/>
              <a:ext cx="3918486" cy="1383078"/>
              <a:chOff x="7855725" y="3214800"/>
              <a:chExt cx="2210034" cy="58058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8BB5AB3-C4B6-4872-95A8-89FB31176008}"/>
                  </a:ext>
                </a:extLst>
              </p:cNvPr>
              <p:cNvSpPr/>
              <p:nvPr/>
            </p:nvSpPr>
            <p:spPr>
              <a:xfrm>
                <a:off x="7855725" y="3214800"/>
                <a:ext cx="2210034" cy="5805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ptos" panose="020B0004020202020204" pitchFamily="34" charset="0"/>
                </a:endParaRPr>
              </a:p>
            </p:txBody>
          </p:sp>
          <p:sp>
            <p:nvSpPr>
              <p:cNvPr id="23" name="Google Shape;179;p29">
                <a:extLst>
                  <a:ext uri="{FF2B5EF4-FFF2-40B4-BE49-F238E27FC236}">
                    <a16:creationId xmlns:a16="http://schemas.microsoft.com/office/drawing/2014/main" id="{A72E879A-EBBA-4D67-9D6A-29EF077BB6C0}"/>
                  </a:ext>
                </a:extLst>
              </p:cNvPr>
              <p:cNvSpPr txBox="1"/>
              <p:nvPr/>
            </p:nvSpPr>
            <p:spPr>
              <a:xfrm>
                <a:off x="7967013" y="3289353"/>
                <a:ext cx="1987457" cy="271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r>
                  <a:rPr lang="en-US" sz="1600" b="0" i="0" u="none" strike="noStrike" cap="none" dirty="0">
                    <a:latin typeface="Aptos" panose="020B0004020202020204" pitchFamily="34" charset="0"/>
                    <a:ea typeface="Quattrocento Sans"/>
                    <a:cs typeface="Quattrocento Sans"/>
                    <a:sym typeface="Quattrocento Sans"/>
                  </a:rPr>
                  <a:t>Counting of People</a:t>
                </a:r>
                <a:r>
                  <a:rPr lang="en-US" sz="1600" dirty="0">
                    <a:latin typeface="Aptos" panose="020B0004020202020204" pitchFamily="34" charset="0"/>
                    <a:ea typeface="Quattrocento Sans"/>
                    <a:cs typeface="Quattrocento Sans"/>
                    <a:sym typeface="Quattrocento Sans"/>
                  </a:rPr>
                  <a:t> and their characteristics, dwelling houses by type and facilities serving communities</a:t>
                </a: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lang="en-US" sz="1600" b="0" i="0" u="none" strike="noStrike" cap="none" dirty="0">
                  <a:latin typeface="Aptos" panose="020B0004020202020204" pitchFamily="34" charset="0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Quattrocento Sans"/>
                  <a:buNone/>
                </a:pPr>
                <a:endParaRPr sz="1600" dirty="0">
                  <a:latin typeface="Aptos" panose="020B0004020202020204" pitchFamily="34" charset="0"/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C316DC8-9B5D-458D-B46D-6282E0319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3617" y="3107305"/>
              <a:ext cx="0" cy="33055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44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740F0-DAA5-2FA2-F7F9-F41A2B3B5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6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3A017-BB87-31A5-732C-3906F145CC46}"/>
              </a:ext>
            </a:extLst>
          </p:cNvPr>
          <p:cNvSpPr txBox="1"/>
          <p:nvPr/>
        </p:nvSpPr>
        <p:spPr>
          <a:xfrm>
            <a:off x="4751260" y="97700"/>
            <a:ext cx="57585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ENUMERATION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83835-F65D-24CD-4118-26992559245F}"/>
              </a:ext>
            </a:extLst>
          </p:cNvPr>
          <p:cNvSpPr txBox="1"/>
          <p:nvPr/>
        </p:nvSpPr>
        <p:spPr>
          <a:xfrm>
            <a:off x="791359" y="2608316"/>
            <a:ext cx="1998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rial MT"/>
                <a:cs typeface="Arial MT"/>
              </a:rPr>
              <a:t>9</a:t>
            </a:r>
            <a:r>
              <a:rPr lang="en-US" sz="2200" b="1" baseline="30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rial MT"/>
                <a:cs typeface="Arial MT"/>
              </a:rPr>
              <a:t>th</a:t>
            </a:r>
            <a:r>
              <a:rPr lang="en-US" sz="22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rial MT"/>
                <a:cs typeface="Arial MT"/>
              </a:rPr>
              <a:t> -May </a:t>
            </a:r>
            <a:r>
              <a:rPr lang="en-US" sz="2200" b="1" dirty="0">
                <a:solidFill>
                  <a:srgbClr val="FF0000"/>
                </a:solidFill>
                <a:latin typeface="Aptos" panose="020B0004020202020204" pitchFamily="34" charset="0"/>
              </a:rPr>
              <a:t>2024</a:t>
            </a:r>
            <a:endParaRPr lang="en-UG" sz="22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25F99C-0246-DB57-DCCB-9730827B2E5E}"/>
              </a:ext>
            </a:extLst>
          </p:cNvPr>
          <p:cNvGrpSpPr/>
          <p:nvPr/>
        </p:nvGrpSpPr>
        <p:grpSpPr>
          <a:xfrm>
            <a:off x="520477" y="1461928"/>
            <a:ext cx="2840885" cy="2466758"/>
            <a:chOff x="712325" y="1850551"/>
            <a:chExt cx="2840885" cy="24667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23AADD-256C-E031-2891-37DD6FDF0C28}"/>
                </a:ext>
              </a:extLst>
            </p:cNvPr>
            <p:cNvSpPr txBox="1"/>
            <p:nvPr/>
          </p:nvSpPr>
          <p:spPr>
            <a:xfrm>
              <a:off x="712325" y="1850551"/>
              <a:ext cx="25407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effectLst/>
                  <a:latin typeface="Candara" panose="020E0502030303020204" pitchFamily="34" charset="0"/>
                  <a:ea typeface="Arial" panose="020B0604020202020204" pitchFamily="34" charset="0"/>
                </a:rPr>
                <a:t>Reference Night</a:t>
              </a:r>
              <a:endParaRPr lang="en-UG" sz="2400" b="1" dirty="0">
                <a:solidFill>
                  <a:srgbClr val="0000F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88AC61-62F1-8B51-04DC-155FC4BEAA55}"/>
                </a:ext>
              </a:extLst>
            </p:cNvPr>
            <p:cNvSpPr txBox="1"/>
            <p:nvPr/>
          </p:nvSpPr>
          <p:spPr>
            <a:xfrm>
              <a:off x="863373" y="3917199"/>
              <a:ext cx="26898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Aptos" panose="020B0004020202020204" pitchFamily="34" charset="0"/>
                  <a:ea typeface="Arial" panose="020B0604020202020204" pitchFamily="34" charset="0"/>
                </a:rPr>
                <a:t>(D</a:t>
              </a:r>
              <a:r>
                <a:rPr lang="en-GB" sz="2000" b="1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rial" panose="020B0604020202020204" pitchFamily="34" charset="0"/>
                </a:rPr>
                <a:t>e facto census)</a:t>
              </a:r>
              <a:endParaRPr lang="en-UG" sz="2000" b="1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A02751-4558-8085-86CA-7CEADA52DBCF}"/>
                </a:ext>
              </a:extLst>
            </p:cNvPr>
            <p:cNvGrpSpPr/>
            <p:nvPr/>
          </p:nvGrpSpPr>
          <p:grpSpPr>
            <a:xfrm>
              <a:off x="756046" y="2325904"/>
              <a:ext cx="2451092" cy="1511755"/>
              <a:chOff x="6191251" y="2054225"/>
              <a:chExt cx="4164013" cy="3135313"/>
            </a:xfrm>
            <a:solidFill>
              <a:srgbClr val="FF0000"/>
            </a:solidFill>
          </p:grpSpPr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730A3FD3-DDD2-58F3-22EF-5F97ABDA7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1251" y="2222500"/>
                <a:ext cx="3919538" cy="2703513"/>
              </a:xfrm>
              <a:custGeom>
                <a:avLst/>
                <a:gdLst>
                  <a:gd name="T0" fmla="*/ 81 w 2469"/>
                  <a:gd name="T1" fmla="*/ 382 h 1703"/>
                  <a:gd name="T2" fmla="*/ 81 w 2469"/>
                  <a:gd name="T3" fmla="*/ 1613 h 1703"/>
                  <a:gd name="T4" fmla="*/ 2378 w 2469"/>
                  <a:gd name="T5" fmla="*/ 1613 h 1703"/>
                  <a:gd name="T6" fmla="*/ 2378 w 2469"/>
                  <a:gd name="T7" fmla="*/ 382 h 1703"/>
                  <a:gd name="T8" fmla="*/ 81 w 2469"/>
                  <a:gd name="T9" fmla="*/ 382 h 1703"/>
                  <a:gd name="T10" fmla="*/ 0 w 2469"/>
                  <a:gd name="T11" fmla="*/ 0 h 1703"/>
                  <a:gd name="T12" fmla="*/ 338 w 2469"/>
                  <a:gd name="T13" fmla="*/ 0 h 1703"/>
                  <a:gd name="T14" fmla="*/ 338 w 2469"/>
                  <a:gd name="T15" fmla="*/ 174 h 1703"/>
                  <a:gd name="T16" fmla="*/ 524 w 2469"/>
                  <a:gd name="T17" fmla="*/ 174 h 1703"/>
                  <a:gd name="T18" fmla="*/ 524 w 2469"/>
                  <a:gd name="T19" fmla="*/ 0 h 1703"/>
                  <a:gd name="T20" fmla="*/ 883 w 2469"/>
                  <a:gd name="T21" fmla="*/ 0 h 1703"/>
                  <a:gd name="T22" fmla="*/ 883 w 2469"/>
                  <a:gd name="T23" fmla="*/ 174 h 1703"/>
                  <a:gd name="T24" fmla="*/ 1068 w 2469"/>
                  <a:gd name="T25" fmla="*/ 174 h 1703"/>
                  <a:gd name="T26" fmla="*/ 1068 w 2469"/>
                  <a:gd name="T27" fmla="*/ 0 h 1703"/>
                  <a:gd name="T28" fmla="*/ 1412 w 2469"/>
                  <a:gd name="T29" fmla="*/ 0 h 1703"/>
                  <a:gd name="T30" fmla="*/ 1412 w 2469"/>
                  <a:gd name="T31" fmla="*/ 174 h 1703"/>
                  <a:gd name="T32" fmla="*/ 1598 w 2469"/>
                  <a:gd name="T33" fmla="*/ 174 h 1703"/>
                  <a:gd name="T34" fmla="*/ 1598 w 2469"/>
                  <a:gd name="T35" fmla="*/ 0 h 1703"/>
                  <a:gd name="T36" fmla="*/ 1925 w 2469"/>
                  <a:gd name="T37" fmla="*/ 0 h 1703"/>
                  <a:gd name="T38" fmla="*/ 1925 w 2469"/>
                  <a:gd name="T39" fmla="*/ 174 h 1703"/>
                  <a:gd name="T40" fmla="*/ 2111 w 2469"/>
                  <a:gd name="T41" fmla="*/ 174 h 1703"/>
                  <a:gd name="T42" fmla="*/ 2111 w 2469"/>
                  <a:gd name="T43" fmla="*/ 0 h 1703"/>
                  <a:gd name="T44" fmla="*/ 2469 w 2469"/>
                  <a:gd name="T45" fmla="*/ 0 h 1703"/>
                  <a:gd name="T46" fmla="*/ 2469 w 2469"/>
                  <a:gd name="T47" fmla="*/ 1703 h 1703"/>
                  <a:gd name="T48" fmla="*/ 0 w 2469"/>
                  <a:gd name="T49" fmla="*/ 1703 h 1703"/>
                  <a:gd name="T50" fmla="*/ 0 w 2469"/>
                  <a:gd name="T51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9" h="1703">
                    <a:moveTo>
                      <a:pt x="81" y="382"/>
                    </a:moveTo>
                    <a:lnTo>
                      <a:pt x="81" y="1613"/>
                    </a:lnTo>
                    <a:lnTo>
                      <a:pt x="2378" y="1613"/>
                    </a:lnTo>
                    <a:lnTo>
                      <a:pt x="2378" y="382"/>
                    </a:lnTo>
                    <a:lnTo>
                      <a:pt x="81" y="382"/>
                    </a:lnTo>
                    <a:close/>
                    <a:moveTo>
                      <a:pt x="0" y="0"/>
                    </a:moveTo>
                    <a:lnTo>
                      <a:pt x="338" y="0"/>
                    </a:lnTo>
                    <a:lnTo>
                      <a:pt x="338" y="174"/>
                    </a:lnTo>
                    <a:lnTo>
                      <a:pt x="524" y="174"/>
                    </a:lnTo>
                    <a:lnTo>
                      <a:pt x="524" y="0"/>
                    </a:lnTo>
                    <a:lnTo>
                      <a:pt x="883" y="0"/>
                    </a:lnTo>
                    <a:lnTo>
                      <a:pt x="883" y="174"/>
                    </a:lnTo>
                    <a:lnTo>
                      <a:pt x="1068" y="174"/>
                    </a:lnTo>
                    <a:lnTo>
                      <a:pt x="1068" y="0"/>
                    </a:lnTo>
                    <a:lnTo>
                      <a:pt x="1412" y="0"/>
                    </a:lnTo>
                    <a:lnTo>
                      <a:pt x="1412" y="174"/>
                    </a:lnTo>
                    <a:lnTo>
                      <a:pt x="1598" y="174"/>
                    </a:lnTo>
                    <a:lnTo>
                      <a:pt x="1598" y="0"/>
                    </a:lnTo>
                    <a:lnTo>
                      <a:pt x="1925" y="0"/>
                    </a:lnTo>
                    <a:lnTo>
                      <a:pt x="1925" y="174"/>
                    </a:lnTo>
                    <a:lnTo>
                      <a:pt x="2111" y="174"/>
                    </a:lnTo>
                    <a:lnTo>
                      <a:pt x="2111" y="0"/>
                    </a:lnTo>
                    <a:lnTo>
                      <a:pt x="2469" y="0"/>
                    </a:lnTo>
                    <a:lnTo>
                      <a:pt x="2469" y="1703"/>
                    </a:lnTo>
                    <a:lnTo>
                      <a:pt x="0" y="17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17" name="Rectangle 25">
                <a:extLst>
                  <a:ext uri="{FF2B5EF4-FFF2-40B4-BE49-F238E27FC236}">
                    <a16:creationId xmlns:a16="http://schemas.microsoft.com/office/drawing/2014/main" id="{A66DF523-F619-767B-DE6C-06CD2529E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5401" y="2054225"/>
                <a:ext cx="187325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18" name="Rectangle 26">
                <a:extLst>
                  <a:ext uri="{FF2B5EF4-FFF2-40B4-BE49-F238E27FC236}">
                    <a16:creationId xmlns:a16="http://schemas.microsoft.com/office/drawing/2014/main" id="{E8D4FC43-B341-910A-E326-37EBDB81D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8363" y="2054225"/>
                <a:ext cx="187325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85EE9CD2-D346-8CFA-86FD-FF3F50751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054225"/>
                <a:ext cx="187325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663544CF-EE9A-44A7-488B-E49B6F42D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2751" y="2054225"/>
                <a:ext cx="184150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id="{C3A1A224-071D-836A-F610-9FEE7C230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6038" y="5000625"/>
                <a:ext cx="3957638" cy="1889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E02213BC-A352-3B35-6143-6368F13BB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2226" y="2436813"/>
                <a:ext cx="173038" cy="27527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6EF124-B8EF-94D0-46F9-F6FAD5C50EC8}"/>
              </a:ext>
            </a:extLst>
          </p:cNvPr>
          <p:cNvGrpSpPr/>
          <p:nvPr/>
        </p:nvGrpSpPr>
        <p:grpSpPr>
          <a:xfrm>
            <a:off x="5842670" y="1398039"/>
            <a:ext cx="3578772" cy="3056730"/>
            <a:chOff x="6359746" y="1132958"/>
            <a:chExt cx="3578772" cy="3056730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6BB023D3-632E-2A2B-CFB3-6EB079E2FFBE}"/>
                </a:ext>
              </a:extLst>
            </p:cNvPr>
            <p:cNvSpPr/>
            <p:nvPr/>
          </p:nvSpPr>
          <p:spPr>
            <a:xfrm rot="10800000">
              <a:off x="6598900" y="1265052"/>
              <a:ext cx="2715222" cy="2924636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Top Corners Rounded 4">
              <a:extLst>
                <a:ext uri="{FF2B5EF4-FFF2-40B4-BE49-F238E27FC236}">
                  <a16:creationId xmlns:a16="http://schemas.microsoft.com/office/drawing/2014/main" id="{37DA65B1-B5DD-1BE5-8EDB-AC45DA87E624}"/>
                </a:ext>
              </a:extLst>
            </p:cNvPr>
            <p:cNvSpPr txBox="1"/>
            <p:nvPr/>
          </p:nvSpPr>
          <p:spPr>
            <a:xfrm>
              <a:off x="6359746" y="1132958"/>
              <a:ext cx="3578772" cy="2774712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462280" rIns="462280" bIns="462280" numCol="1" spcCol="1270" anchor="t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dirty="0">
                  <a:solidFill>
                    <a:srgbClr val="560CFC"/>
                  </a:solidFill>
                  <a:latin typeface="Aptos" panose="020B0004020202020204" pitchFamily="34" charset="0"/>
                  <a:ea typeface="Microsoft YaHei" panose="020B0503020204020204" pitchFamily="34" charset="-122"/>
                </a:rPr>
                <a:t>135,230 </a:t>
              </a:r>
            </a:p>
            <a:p>
              <a:pPr marL="0" lvl="0" indent="0" algn="ctr" defTabSz="28892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0000"/>
                  </a:solidFill>
                  <a:latin typeface="Aptos" panose="020B0004020202020204" pitchFamily="34" charset="0"/>
                  <a:ea typeface="Microsoft YaHei" panose="020B0503020204020204" pitchFamily="34" charset="-122"/>
                </a:rPr>
                <a:t>FIELD WORKERS</a:t>
              </a:r>
            </a:p>
            <a:p>
              <a:pPr marL="0" lvl="0" indent="0" defTabSz="28892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0000FF"/>
                  </a:solidFill>
                  <a:latin typeface="Aptos" panose="020B0004020202020204" pitchFamily="34" charset="0"/>
                  <a:ea typeface="Microsoft YaHei" panose="020B0503020204020204" pitchFamily="34" charset="-122"/>
                </a:rPr>
                <a:t>115,846 </a:t>
              </a:r>
              <a:r>
                <a:rPr lang="en-US" sz="1600" b="1" dirty="0">
                  <a:latin typeface="Aptos" panose="020B0004020202020204" pitchFamily="34" charset="0"/>
                  <a:ea typeface="Microsoft YaHei" panose="020B0503020204020204" pitchFamily="34" charset="-122"/>
                </a:rPr>
                <a:t>Enumerators</a:t>
              </a:r>
            </a:p>
            <a:p>
              <a:pPr marL="0" lvl="0" indent="0" defTabSz="28892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0000FF"/>
                  </a:solidFill>
                  <a:latin typeface="Aptos" panose="020B0004020202020204" pitchFamily="34" charset="0"/>
                  <a:ea typeface="Microsoft YaHei" panose="020B0503020204020204" pitchFamily="34" charset="-122"/>
                </a:rPr>
                <a:t>14,669</a:t>
              </a:r>
              <a:r>
                <a:rPr lang="en-US" sz="1600" b="1" kern="1200" dirty="0">
                  <a:latin typeface="Aptos" panose="020B0004020202020204" pitchFamily="34" charset="0"/>
                  <a:ea typeface="Microsoft YaHei" panose="020B0503020204020204" pitchFamily="34" charset="-122"/>
                </a:rPr>
                <a:t> Enumeration Supervisors</a:t>
              </a:r>
            </a:p>
            <a:p>
              <a:pPr marL="0" lvl="0" indent="0" defTabSz="28892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0000FF"/>
                  </a:solidFill>
                  <a:latin typeface="Aptos" panose="020B0004020202020204" pitchFamily="34" charset="0"/>
                  <a:ea typeface="Microsoft YaHei" panose="020B0503020204020204" pitchFamily="34" charset="-122"/>
                </a:rPr>
                <a:t>4,715</a:t>
              </a:r>
              <a:r>
                <a:rPr lang="en-US" sz="1600" b="1" dirty="0">
                  <a:latin typeface="Aptos" panose="020B0004020202020204" pitchFamily="34" charset="0"/>
                  <a:ea typeface="Microsoft YaHei" panose="020B0503020204020204" pitchFamily="34" charset="-122"/>
                </a:rPr>
                <a:t> Sub-County/Division Supervisors</a:t>
              </a:r>
              <a:endParaRPr lang="en-US" sz="1600" b="1" kern="1200" dirty="0">
                <a:latin typeface="Aptos" panose="020B0004020202020204" pitchFamily="34" charset="0"/>
                <a:ea typeface="Microsoft YaHei" panose="020B0503020204020204" pitchFamily="34" charset="-122"/>
              </a:endParaRPr>
            </a:p>
            <a:p>
              <a:pPr marL="0" lvl="0" indent="0" algn="ctr" defTabSz="2889250"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b="1" kern="1200" dirty="0">
                <a:latin typeface="Aptos" panose="020B0004020202020204" pitchFamily="34" charset="0"/>
                <a:ea typeface="Microsoft YaHei" panose="020B0503020204020204" pitchFamily="34" charset="-122"/>
              </a:endParaRPr>
            </a:p>
            <a:p>
              <a:pPr marL="0" lvl="0" indent="0" algn="ctr" defTabSz="2889250"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b="1" kern="1200" dirty="0">
                <a:latin typeface="Aptos" panose="020B000402020202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01F87B-EAE6-FA91-9E31-D63E61C601BE}"/>
              </a:ext>
            </a:extLst>
          </p:cNvPr>
          <p:cNvGrpSpPr/>
          <p:nvPr/>
        </p:nvGrpSpPr>
        <p:grpSpPr>
          <a:xfrm>
            <a:off x="9218946" y="1450323"/>
            <a:ext cx="2715222" cy="2924636"/>
            <a:chOff x="9218946" y="1450323"/>
            <a:chExt cx="2715222" cy="2924636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3E68E22A-5D48-C095-3E99-DF0E437B3917}"/>
                </a:ext>
              </a:extLst>
            </p:cNvPr>
            <p:cNvSpPr/>
            <p:nvPr/>
          </p:nvSpPr>
          <p:spPr>
            <a:xfrm rot="10800000">
              <a:off x="9218946" y="1450323"/>
              <a:ext cx="2715222" cy="2924636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C18BCB-3FA8-AE69-08FB-09E7D3D1BA85}"/>
                </a:ext>
              </a:extLst>
            </p:cNvPr>
            <p:cNvSpPr txBox="1"/>
            <p:nvPr/>
          </p:nvSpPr>
          <p:spPr>
            <a:xfrm>
              <a:off x="9383027" y="2502316"/>
              <a:ext cx="2551141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1800" b="1" dirty="0">
                  <a:solidFill>
                    <a:schemeClr val="tx1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Household, 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1800" b="1" dirty="0">
                  <a:solidFill>
                    <a:schemeClr val="tx1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Institution,   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1800" b="1" dirty="0">
                  <a:solidFill>
                    <a:schemeClr val="tx1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Accommodation, 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1800" b="1" dirty="0">
                  <a:solidFill>
                    <a:schemeClr val="tx1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Floating.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1800" b="1" dirty="0">
                  <a:solidFill>
                    <a:schemeClr val="tx1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Community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endParaRPr lang="en-GB" sz="2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37" name="Graphic 36" descr="Closed book with solid fill">
              <a:extLst>
                <a:ext uri="{FF2B5EF4-FFF2-40B4-BE49-F238E27FC236}">
                  <a16:creationId xmlns:a16="http://schemas.microsoft.com/office/drawing/2014/main" id="{BE5E74FF-8933-6183-CDDA-7E26206EC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8946" y="1575340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BD0E82-3D97-4419-BBCC-11B3D150C850}"/>
                </a:ext>
              </a:extLst>
            </p:cNvPr>
            <p:cNvSpPr txBox="1"/>
            <p:nvPr/>
          </p:nvSpPr>
          <p:spPr>
            <a:xfrm>
              <a:off x="9981804" y="1641122"/>
              <a:ext cx="17569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5 sets of questionnaires </a:t>
              </a:r>
              <a:endParaRPr lang="en-UG" b="1" dirty="0">
                <a:solidFill>
                  <a:srgbClr val="560CFC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CDD6F7-5EBC-8C21-0A89-0BD1156F30C2}"/>
              </a:ext>
            </a:extLst>
          </p:cNvPr>
          <p:cNvGrpSpPr/>
          <p:nvPr/>
        </p:nvGrpSpPr>
        <p:grpSpPr>
          <a:xfrm>
            <a:off x="3373138" y="1625594"/>
            <a:ext cx="2507277" cy="1863211"/>
            <a:chOff x="3298162" y="1585825"/>
            <a:chExt cx="2507277" cy="1863211"/>
          </a:xfrm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02614307-CBA9-69F7-16DD-1923BE89BE0C}"/>
                </a:ext>
              </a:extLst>
            </p:cNvPr>
            <p:cNvSpPr/>
            <p:nvPr/>
          </p:nvSpPr>
          <p:spPr>
            <a:xfrm rot="10800000">
              <a:off x="3298162" y="1585825"/>
              <a:ext cx="2501829" cy="1863211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1A1859-B1D7-C961-0879-CCE7F49D506C}"/>
                </a:ext>
              </a:extLst>
            </p:cNvPr>
            <p:cNvSpPr txBox="1"/>
            <p:nvPr/>
          </p:nvSpPr>
          <p:spPr>
            <a:xfrm>
              <a:off x="3303610" y="2102694"/>
              <a:ext cx="25018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2400" b="1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 Door-to-door enumeration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9EA7C3-CAB6-4505-4D57-90E9DEC0A7E5}"/>
              </a:ext>
            </a:extLst>
          </p:cNvPr>
          <p:cNvGrpSpPr/>
          <p:nvPr/>
        </p:nvGrpSpPr>
        <p:grpSpPr>
          <a:xfrm>
            <a:off x="964055" y="4205194"/>
            <a:ext cx="8712091" cy="1937744"/>
            <a:chOff x="1820375" y="4238021"/>
            <a:chExt cx="10018522" cy="18875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901A19-B7E4-1114-9764-22271052BE9F}"/>
                </a:ext>
              </a:extLst>
            </p:cNvPr>
            <p:cNvSpPr txBox="1"/>
            <p:nvPr/>
          </p:nvSpPr>
          <p:spPr>
            <a:xfrm>
              <a:off x="1896319" y="5305055"/>
              <a:ext cx="19989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10</a:t>
              </a:r>
              <a:r>
                <a:rPr lang="en-US" sz="1600" b="1" baseline="30000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th</a:t>
              </a:r>
              <a:r>
                <a:rPr lang="en-US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 – 26</a:t>
              </a:r>
              <a:r>
                <a:rPr lang="en-US" sz="1600" b="1" baseline="30000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th</a:t>
              </a:r>
              <a:r>
                <a:rPr lang="en-US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 May </a:t>
              </a:r>
              <a:r>
                <a:rPr lang="en-US" sz="1600" b="1" dirty="0">
                  <a:solidFill>
                    <a:srgbClr val="FF0000"/>
                  </a:solidFill>
                  <a:latin typeface="Aptos" panose="020B0004020202020204" pitchFamily="34" charset="0"/>
                </a:rPr>
                <a:t>2024</a:t>
              </a:r>
              <a:endParaRPr lang="en-UG" sz="1600" dirty="0">
                <a:solidFill>
                  <a:srgbClr val="FF000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F3601C-90D6-1827-405B-8997D2835EE9}"/>
                </a:ext>
              </a:extLst>
            </p:cNvPr>
            <p:cNvGrpSpPr/>
            <p:nvPr/>
          </p:nvGrpSpPr>
          <p:grpSpPr>
            <a:xfrm>
              <a:off x="1820375" y="4613806"/>
              <a:ext cx="2451092" cy="1511755"/>
              <a:chOff x="6191251" y="2054225"/>
              <a:chExt cx="4164013" cy="3135313"/>
            </a:xfrm>
            <a:solidFill>
              <a:srgbClr val="FF0000"/>
            </a:solidFill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AD4560C8-D8D0-9DD9-BAB9-02D41DAA3C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1251" y="2222500"/>
                <a:ext cx="3919538" cy="2703513"/>
              </a:xfrm>
              <a:custGeom>
                <a:avLst/>
                <a:gdLst>
                  <a:gd name="T0" fmla="*/ 81 w 2469"/>
                  <a:gd name="T1" fmla="*/ 382 h 1703"/>
                  <a:gd name="T2" fmla="*/ 81 w 2469"/>
                  <a:gd name="T3" fmla="*/ 1613 h 1703"/>
                  <a:gd name="T4" fmla="*/ 2378 w 2469"/>
                  <a:gd name="T5" fmla="*/ 1613 h 1703"/>
                  <a:gd name="T6" fmla="*/ 2378 w 2469"/>
                  <a:gd name="T7" fmla="*/ 382 h 1703"/>
                  <a:gd name="T8" fmla="*/ 81 w 2469"/>
                  <a:gd name="T9" fmla="*/ 382 h 1703"/>
                  <a:gd name="T10" fmla="*/ 0 w 2469"/>
                  <a:gd name="T11" fmla="*/ 0 h 1703"/>
                  <a:gd name="T12" fmla="*/ 338 w 2469"/>
                  <a:gd name="T13" fmla="*/ 0 h 1703"/>
                  <a:gd name="T14" fmla="*/ 338 w 2469"/>
                  <a:gd name="T15" fmla="*/ 174 h 1703"/>
                  <a:gd name="T16" fmla="*/ 524 w 2469"/>
                  <a:gd name="T17" fmla="*/ 174 h 1703"/>
                  <a:gd name="T18" fmla="*/ 524 w 2469"/>
                  <a:gd name="T19" fmla="*/ 0 h 1703"/>
                  <a:gd name="T20" fmla="*/ 883 w 2469"/>
                  <a:gd name="T21" fmla="*/ 0 h 1703"/>
                  <a:gd name="T22" fmla="*/ 883 w 2469"/>
                  <a:gd name="T23" fmla="*/ 174 h 1703"/>
                  <a:gd name="T24" fmla="*/ 1068 w 2469"/>
                  <a:gd name="T25" fmla="*/ 174 h 1703"/>
                  <a:gd name="T26" fmla="*/ 1068 w 2469"/>
                  <a:gd name="T27" fmla="*/ 0 h 1703"/>
                  <a:gd name="T28" fmla="*/ 1412 w 2469"/>
                  <a:gd name="T29" fmla="*/ 0 h 1703"/>
                  <a:gd name="T30" fmla="*/ 1412 w 2469"/>
                  <a:gd name="T31" fmla="*/ 174 h 1703"/>
                  <a:gd name="T32" fmla="*/ 1598 w 2469"/>
                  <a:gd name="T33" fmla="*/ 174 h 1703"/>
                  <a:gd name="T34" fmla="*/ 1598 w 2469"/>
                  <a:gd name="T35" fmla="*/ 0 h 1703"/>
                  <a:gd name="T36" fmla="*/ 1925 w 2469"/>
                  <a:gd name="T37" fmla="*/ 0 h 1703"/>
                  <a:gd name="T38" fmla="*/ 1925 w 2469"/>
                  <a:gd name="T39" fmla="*/ 174 h 1703"/>
                  <a:gd name="T40" fmla="*/ 2111 w 2469"/>
                  <a:gd name="T41" fmla="*/ 174 h 1703"/>
                  <a:gd name="T42" fmla="*/ 2111 w 2469"/>
                  <a:gd name="T43" fmla="*/ 0 h 1703"/>
                  <a:gd name="T44" fmla="*/ 2469 w 2469"/>
                  <a:gd name="T45" fmla="*/ 0 h 1703"/>
                  <a:gd name="T46" fmla="*/ 2469 w 2469"/>
                  <a:gd name="T47" fmla="*/ 1703 h 1703"/>
                  <a:gd name="T48" fmla="*/ 0 w 2469"/>
                  <a:gd name="T49" fmla="*/ 1703 h 1703"/>
                  <a:gd name="T50" fmla="*/ 0 w 2469"/>
                  <a:gd name="T51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9" h="1703">
                    <a:moveTo>
                      <a:pt x="81" y="382"/>
                    </a:moveTo>
                    <a:lnTo>
                      <a:pt x="81" y="1613"/>
                    </a:lnTo>
                    <a:lnTo>
                      <a:pt x="2378" y="1613"/>
                    </a:lnTo>
                    <a:lnTo>
                      <a:pt x="2378" y="382"/>
                    </a:lnTo>
                    <a:lnTo>
                      <a:pt x="81" y="382"/>
                    </a:lnTo>
                    <a:close/>
                    <a:moveTo>
                      <a:pt x="0" y="0"/>
                    </a:moveTo>
                    <a:lnTo>
                      <a:pt x="338" y="0"/>
                    </a:lnTo>
                    <a:lnTo>
                      <a:pt x="338" y="174"/>
                    </a:lnTo>
                    <a:lnTo>
                      <a:pt x="524" y="174"/>
                    </a:lnTo>
                    <a:lnTo>
                      <a:pt x="524" y="0"/>
                    </a:lnTo>
                    <a:lnTo>
                      <a:pt x="883" y="0"/>
                    </a:lnTo>
                    <a:lnTo>
                      <a:pt x="883" y="174"/>
                    </a:lnTo>
                    <a:lnTo>
                      <a:pt x="1068" y="174"/>
                    </a:lnTo>
                    <a:lnTo>
                      <a:pt x="1068" y="0"/>
                    </a:lnTo>
                    <a:lnTo>
                      <a:pt x="1412" y="0"/>
                    </a:lnTo>
                    <a:lnTo>
                      <a:pt x="1412" y="174"/>
                    </a:lnTo>
                    <a:lnTo>
                      <a:pt x="1598" y="174"/>
                    </a:lnTo>
                    <a:lnTo>
                      <a:pt x="1598" y="0"/>
                    </a:lnTo>
                    <a:lnTo>
                      <a:pt x="1925" y="0"/>
                    </a:lnTo>
                    <a:lnTo>
                      <a:pt x="1925" y="174"/>
                    </a:lnTo>
                    <a:lnTo>
                      <a:pt x="2111" y="174"/>
                    </a:lnTo>
                    <a:lnTo>
                      <a:pt x="2111" y="0"/>
                    </a:lnTo>
                    <a:lnTo>
                      <a:pt x="2469" y="0"/>
                    </a:lnTo>
                    <a:lnTo>
                      <a:pt x="2469" y="1703"/>
                    </a:lnTo>
                    <a:lnTo>
                      <a:pt x="0" y="17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25" name="Rectangle 25">
                <a:extLst>
                  <a:ext uri="{FF2B5EF4-FFF2-40B4-BE49-F238E27FC236}">
                    <a16:creationId xmlns:a16="http://schemas.microsoft.com/office/drawing/2014/main" id="{E087FBAF-40F5-EE31-C8B8-9E55A6E82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5401" y="2054225"/>
                <a:ext cx="187325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26" name="Rectangle 26">
                <a:extLst>
                  <a:ext uri="{FF2B5EF4-FFF2-40B4-BE49-F238E27FC236}">
                    <a16:creationId xmlns:a16="http://schemas.microsoft.com/office/drawing/2014/main" id="{AC0B80FC-AA94-4BDB-A793-0C11316B0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8363" y="2054225"/>
                <a:ext cx="187325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322BAE5E-1565-5C1F-1997-A906FD444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054225"/>
                <a:ext cx="187325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48D6ACD2-7E75-6921-8B49-F2668714D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2751" y="2054225"/>
                <a:ext cx="184150" cy="38258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90A2E8EC-5F25-23F0-0FBE-47BBE36A6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6038" y="5000625"/>
                <a:ext cx="3957638" cy="1889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A2DC9CC3-47AE-62D6-EBB4-D92E935A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2226" y="2436813"/>
                <a:ext cx="173038" cy="27527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7A0F61-7CD5-D7CE-856F-891FA7E7016A}"/>
                </a:ext>
              </a:extLst>
            </p:cNvPr>
            <p:cNvSpPr txBox="1"/>
            <p:nvPr/>
          </p:nvSpPr>
          <p:spPr>
            <a:xfrm>
              <a:off x="1850405" y="4238021"/>
              <a:ext cx="33572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Enumeration days</a:t>
              </a:r>
              <a:endParaRPr lang="en-UG" b="1" dirty="0">
                <a:solidFill>
                  <a:srgbClr val="560CFC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EFAB7B-1613-73A3-C0F0-D0DDD52BDBE4}"/>
                </a:ext>
              </a:extLst>
            </p:cNvPr>
            <p:cNvSpPr txBox="1"/>
            <p:nvPr/>
          </p:nvSpPr>
          <p:spPr>
            <a:xfrm>
              <a:off x="4420647" y="5072196"/>
              <a:ext cx="74182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1800" b="1" dirty="0">
                  <a:solidFill>
                    <a:srgbClr val="560CFC"/>
                  </a:solidFill>
                  <a:latin typeface="Aptos" panose="020B0004020202020204" pitchFamily="34" charset="0"/>
                </a:rPr>
                <a:t>Additional seven (7) days (20th – 26th May) </a:t>
              </a:r>
            </a:p>
            <a:p>
              <a:pPr algn="l"/>
              <a:r>
                <a:rPr lang="en-GB" dirty="0">
                  <a:solidFill>
                    <a:srgbClr val="560CFC"/>
                  </a:solidFill>
                  <a:latin typeface="Aptos" panose="020B0004020202020204" pitchFamily="34" charset="0"/>
                </a:rPr>
                <a:t>F</a:t>
              </a:r>
              <a:r>
                <a:rPr lang="en-GB" sz="1800" dirty="0">
                  <a:solidFill>
                    <a:srgbClr val="560CFC"/>
                  </a:solidFill>
                  <a:latin typeface="Aptos" panose="020B0004020202020204" pitchFamily="34" charset="0"/>
                </a:rPr>
                <a:t>or mopping up in Greater Kampala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7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37F6D-0C94-0AB6-C6C6-F843A0F42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7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72829-07DE-9F74-9447-F498F6277CE8}"/>
              </a:ext>
            </a:extLst>
          </p:cNvPr>
          <p:cNvSpPr txBox="1"/>
          <p:nvPr/>
        </p:nvSpPr>
        <p:spPr>
          <a:xfrm>
            <a:off x="4082191" y="97700"/>
            <a:ext cx="57585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ENUMERATION PHASE…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4C1C17-1B16-DCD1-E938-39BE018D12D7}"/>
              </a:ext>
            </a:extLst>
          </p:cNvPr>
          <p:cNvGrpSpPr/>
          <p:nvPr/>
        </p:nvGrpSpPr>
        <p:grpSpPr>
          <a:xfrm>
            <a:off x="449907" y="1595631"/>
            <a:ext cx="2860753" cy="2924636"/>
            <a:chOff x="359565" y="1069079"/>
            <a:chExt cx="2860753" cy="2924636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5F8DDECE-6972-AEB2-E167-70359C1C746C}"/>
                </a:ext>
              </a:extLst>
            </p:cNvPr>
            <p:cNvSpPr/>
            <p:nvPr/>
          </p:nvSpPr>
          <p:spPr>
            <a:xfrm rot="10800000">
              <a:off x="359566" y="1069079"/>
              <a:ext cx="2860752" cy="2924636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47DF4F-CDCB-2064-31B4-2487E9753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852" y="2375649"/>
              <a:ext cx="947971" cy="907320"/>
            </a:xfrm>
            <a:prstGeom prst="rect">
              <a:avLst/>
            </a:prstGeom>
          </p:spPr>
        </p:pic>
        <p:pic>
          <p:nvPicPr>
            <p:cNvPr id="6" name="Graphic 5" descr="Closed book with solid fill">
              <a:extLst>
                <a:ext uri="{FF2B5EF4-FFF2-40B4-BE49-F238E27FC236}">
                  <a16:creationId xmlns:a16="http://schemas.microsoft.com/office/drawing/2014/main" id="{883BA6AE-59A6-8908-5255-85F5F8A55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565" y="1095336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D481A4-7417-AFF5-C9CA-C0B364DFF314}"/>
                </a:ext>
              </a:extLst>
            </p:cNvPr>
            <p:cNvSpPr txBox="1"/>
            <p:nvPr/>
          </p:nvSpPr>
          <p:spPr>
            <a:xfrm>
              <a:off x="1062187" y="1270825"/>
              <a:ext cx="2091671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GB" sz="1800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Questionnaires uploaded onto the  Computer Assisted Personal Interview devices.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AF92BC-FB03-8BDB-A51A-1C1DD627A5C6}"/>
              </a:ext>
            </a:extLst>
          </p:cNvPr>
          <p:cNvGrpSpPr/>
          <p:nvPr/>
        </p:nvGrpSpPr>
        <p:grpSpPr>
          <a:xfrm>
            <a:off x="3652936" y="1595631"/>
            <a:ext cx="4725042" cy="3054356"/>
            <a:chOff x="3682285" y="1049293"/>
            <a:chExt cx="4725042" cy="3054356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70E45581-A496-0744-7F9E-5429E56962E9}"/>
                </a:ext>
              </a:extLst>
            </p:cNvPr>
            <p:cNvSpPr/>
            <p:nvPr/>
          </p:nvSpPr>
          <p:spPr>
            <a:xfrm rot="10800000">
              <a:off x="3682285" y="1049293"/>
              <a:ext cx="4725042" cy="3054356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B11B2E-A8F1-3142-71CD-3502A5EE5CC9}"/>
                </a:ext>
              </a:extLst>
            </p:cNvPr>
            <p:cNvSpPr txBox="1"/>
            <p:nvPr/>
          </p:nvSpPr>
          <p:spPr>
            <a:xfrm>
              <a:off x="3856479" y="1095336"/>
              <a:ext cx="4497343" cy="2894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G"/>
              </a:defPPr>
              <a:lvl1pPr algn="ctr">
                <a:defRPr sz="2399" b="1">
                  <a:solidFill>
                    <a:srgbClr val="FF0000"/>
                  </a:solidFill>
                  <a:latin typeface="Candara" panose="020E0502030303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GB" sz="2400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Special areas included 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r>
                <a:rPr lang="en-GB" sz="1800" b="0" dirty="0">
                  <a:solidFill>
                    <a:srgbClr val="560CFC"/>
                  </a:solidFill>
                  <a:latin typeface="Aptos" panose="020B0004020202020204" pitchFamily="34" charset="0"/>
                </a:rPr>
                <a:t>Uganda Prisons Service (UPS), Uganda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r>
                <a:rPr lang="en-GB" sz="1800" b="0" dirty="0">
                  <a:solidFill>
                    <a:srgbClr val="560CFC"/>
                  </a:solidFill>
                  <a:latin typeface="Aptos" panose="020B0004020202020204" pitchFamily="34" charset="0"/>
                </a:rPr>
                <a:t> Police Force (UPF),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r>
                <a:rPr lang="en-GB" sz="1800" b="0" dirty="0">
                  <a:solidFill>
                    <a:srgbClr val="560CFC"/>
                  </a:solidFill>
                  <a:latin typeface="Aptos" panose="020B0004020202020204" pitchFamily="34" charset="0"/>
                </a:rPr>
                <a:t> Uganda People’s Defence Forces (UPDF)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r>
                <a:rPr lang="en-GB" sz="1800" b="0" dirty="0">
                  <a:solidFill>
                    <a:srgbClr val="560CFC"/>
                  </a:solidFill>
                  <a:latin typeface="Aptos" panose="020B0004020202020204" pitchFamily="34" charset="0"/>
                </a:rPr>
                <a:t> Diplomatic Missions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r>
                <a:rPr lang="en-GB" sz="1800" b="0" dirty="0">
                  <a:solidFill>
                    <a:srgbClr val="560CFC"/>
                  </a:solidFill>
                  <a:latin typeface="Aptos" panose="020B0004020202020204" pitchFamily="34" charset="0"/>
                </a:rPr>
                <a:t>Refugee Settlements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r>
                <a:rPr lang="en-GB" sz="1800" b="0" dirty="0">
                  <a:solidFill>
                    <a:srgbClr val="560CFC"/>
                  </a:solidFill>
                  <a:latin typeface="Aptos" panose="020B0004020202020204" pitchFamily="34" charset="0"/>
                </a:rPr>
                <a:t>Islands and off-shore communities</a:t>
              </a:r>
            </a:p>
            <a:p>
              <a:pPr marL="342900" indent="-342900" algn="l">
                <a:buFont typeface="Wingdings" panose="05000000000000000000" pitchFamily="2" charset="2"/>
                <a:buChar char="§"/>
              </a:pPr>
              <a:r>
                <a:rPr lang="en-GB" sz="1800" b="0" dirty="0">
                  <a:solidFill>
                    <a:srgbClr val="560CFC"/>
                  </a:solidFill>
                  <a:latin typeface="Aptos" panose="020B0004020202020204" pitchFamily="34" charset="0"/>
                </a:rPr>
                <a:t>Cities </a:t>
              </a:r>
              <a:endParaRPr lang="en-UG" sz="1800" b="0" dirty="0">
                <a:solidFill>
                  <a:srgbClr val="560CFC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3B58CAA9-076A-4393-9CFD-FB0998EEBF64}"/>
              </a:ext>
            </a:extLst>
          </p:cNvPr>
          <p:cNvSpPr/>
          <p:nvPr/>
        </p:nvSpPr>
        <p:spPr>
          <a:xfrm rot="10800000">
            <a:off x="8699967" y="1550300"/>
            <a:ext cx="3021839" cy="3054357"/>
          </a:xfrm>
          <a:prstGeom prst="round2SameRect">
            <a:avLst>
              <a:gd name="adj1" fmla="val 10500"/>
              <a:gd name="adj2" fmla="val 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5F90F8-395C-494E-142B-3E90AEE91BA3}"/>
              </a:ext>
            </a:extLst>
          </p:cNvPr>
          <p:cNvSpPr txBox="1"/>
          <p:nvPr/>
        </p:nvSpPr>
        <p:spPr>
          <a:xfrm>
            <a:off x="8778021" y="1697113"/>
            <a:ext cx="2930807" cy="196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G"/>
            </a:defPPr>
            <a:lvl1pPr algn="ctr">
              <a:defRPr sz="2399" b="1">
                <a:solidFill>
                  <a:srgbClr val="FF0000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60CFC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Automatic </a:t>
            </a:r>
            <a:r>
              <a:rPr lang="en-GB" sz="1800" b="0" dirty="0">
                <a:solidFill>
                  <a:srgbClr val="560CFC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transmission of data to  the central server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GB" sz="1800" b="0" dirty="0">
              <a:solidFill>
                <a:srgbClr val="560CFC"/>
              </a:solidFill>
              <a:effectLst/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560CFC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Data monitoring </a:t>
            </a:r>
            <a:r>
              <a:rPr lang="en-GB" sz="1800" b="0" dirty="0">
                <a:solidFill>
                  <a:srgbClr val="560CFC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on the dashboard</a:t>
            </a:r>
            <a:endParaRPr lang="en-GB" sz="1800" b="0" dirty="0">
              <a:solidFill>
                <a:srgbClr val="560CFC"/>
              </a:solidFill>
              <a:latin typeface="Aptos" panose="020B00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5595BE6-F28C-70F9-C627-84E91A30F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080" y="3429000"/>
            <a:ext cx="1598748" cy="117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28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84C45-DA81-768D-9E13-AC1DCC419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8</a:t>
            </a:fld>
            <a:endParaRPr lang="en-U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0CB2-797B-5B5E-F31B-F11FB71BC813}"/>
              </a:ext>
            </a:extLst>
          </p:cNvPr>
          <p:cNvSpPr txBox="1"/>
          <p:nvPr/>
        </p:nvSpPr>
        <p:spPr>
          <a:xfrm>
            <a:off x="3875311" y="81364"/>
            <a:ext cx="80554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Aptos" panose="020B0004020202020204" pitchFamily="34" charset="0"/>
              </a:rPr>
              <a:t>CHALLENGES FACED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E085EF-A233-C4EA-26A2-7108D3C20454}"/>
              </a:ext>
            </a:extLst>
          </p:cNvPr>
          <p:cNvSpPr/>
          <p:nvPr/>
        </p:nvSpPr>
        <p:spPr>
          <a:xfrm>
            <a:off x="5055320" y="2199902"/>
            <a:ext cx="2847706" cy="1920204"/>
          </a:xfrm>
          <a:prstGeom prst="rect">
            <a:avLst/>
          </a:prstGeom>
          <a:solidFill>
            <a:srgbClr val="EEE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600" b="1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3) Failure to access households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Gated households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Unavailable respondents e.g. single person households</a:t>
            </a:r>
          </a:p>
          <a:p>
            <a:pPr algn="ctr"/>
            <a:endParaRPr lang="en-GB" sz="1600" dirty="0">
              <a:solidFill>
                <a:srgbClr val="0000FF"/>
              </a:solidFill>
              <a:latin typeface="Aptos" panose="020B00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43A242-1116-AEA7-4AAB-FC25FC4A77AC}"/>
              </a:ext>
            </a:extLst>
          </p:cNvPr>
          <p:cNvSpPr/>
          <p:nvPr/>
        </p:nvSpPr>
        <p:spPr>
          <a:xfrm>
            <a:off x="5055321" y="4287591"/>
            <a:ext cx="2847706" cy="983445"/>
          </a:xfrm>
          <a:prstGeom prst="rect">
            <a:avLst/>
          </a:prstGeom>
          <a:solidFill>
            <a:srgbClr val="EEE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600" b="1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4) </a:t>
            </a:r>
            <a:r>
              <a:rPr lang="en-GB" sz="1600" b="1" dirty="0">
                <a:solidFill>
                  <a:srgbClr val="0000FF"/>
                </a:solidFill>
                <a:latin typeface="Aptos" panose="020B0004020202020204" pitchFamily="34" charset="0"/>
              </a:rPr>
              <a:t>Refusals</a:t>
            </a:r>
            <a:r>
              <a:rPr lang="en-GB" sz="1600" dirty="0">
                <a:solidFill>
                  <a:srgbClr val="0000FF"/>
                </a:solidFill>
                <a:latin typeface="Aptos" panose="020B00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Religious cults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0000FF"/>
                </a:solidFill>
                <a:latin typeface="Aptos" panose="020B0004020202020204" pitchFamily="34" charset="0"/>
              </a:rPr>
              <a:t>Deliberate refusals</a:t>
            </a:r>
            <a:endParaRPr lang="en-GB" sz="1600" kern="1200" dirty="0">
              <a:solidFill>
                <a:srgbClr val="0000FF"/>
              </a:solidFill>
              <a:effectLst/>
              <a:latin typeface="Aptos" panose="020B0004020202020204" pitchFamily="34" charset="0"/>
            </a:endParaRPr>
          </a:p>
          <a:p>
            <a:pPr algn="ctr"/>
            <a:endParaRPr lang="en-GB" sz="1600" dirty="0">
              <a:solidFill>
                <a:srgbClr val="0000FF"/>
              </a:solidFill>
              <a:latin typeface="Aptos" panose="020B00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E4A7EF-02CF-8442-4764-8269DCEDAD99}"/>
              </a:ext>
            </a:extLst>
          </p:cNvPr>
          <p:cNvSpPr/>
          <p:nvPr/>
        </p:nvSpPr>
        <p:spPr>
          <a:xfrm>
            <a:off x="5055320" y="950462"/>
            <a:ext cx="2847706" cy="1081955"/>
          </a:xfrm>
          <a:prstGeom prst="rect">
            <a:avLst/>
          </a:prstGeom>
          <a:solidFill>
            <a:srgbClr val="EEE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600" b="1" dirty="0">
                <a:solidFill>
                  <a:srgbClr val="0000FF"/>
                </a:solidFill>
                <a:latin typeface="Aptos" panose="020B0004020202020204" pitchFamily="34" charset="0"/>
              </a:rPr>
              <a:t>2) Greater Kampala Metropolitan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0000FF"/>
                </a:solidFill>
                <a:latin typeface="Aptos" panose="020B0004020202020204" pitchFamily="34" charset="0"/>
              </a:rPr>
              <a:t>Hard to access  </a:t>
            </a:r>
          </a:p>
          <a:p>
            <a:pPr algn="ctr"/>
            <a:endParaRPr lang="en-GB" sz="1600" dirty="0">
              <a:solidFill>
                <a:srgbClr val="0000FF"/>
              </a:solidFill>
              <a:latin typeface="Aptos" panose="020B00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52628C-5417-1FCE-CDCD-258D25BF3B78}"/>
              </a:ext>
            </a:extLst>
          </p:cNvPr>
          <p:cNvSpPr/>
          <p:nvPr/>
        </p:nvSpPr>
        <p:spPr>
          <a:xfrm>
            <a:off x="411075" y="950462"/>
            <a:ext cx="4389520" cy="1227990"/>
          </a:xfrm>
          <a:prstGeom prst="rect">
            <a:avLst/>
          </a:prstGeom>
          <a:solidFill>
            <a:srgbClr val="EEE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00FF"/>
                </a:solidFill>
                <a:latin typeface="Aptos" panose="020B0004020202020204" pitchFamily="34" charset="0"/>
              </a:rPr>
              <a:t>1) </a:t>
            </a:r>
            <a:r>
              <a:rPr lang="en-GB" b="1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Hard to reach areas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00FF"/>
                </a:solidFill>
                <a:latin typeface="Aptos" panose="020B0004020202020204" pitchFamily="34" charset="0"/>
              </a:rPr>
              <a:t>Islands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Mountainous areas</a:t>
            </a:r>
          </a:p>
          <a:p>
            <a:pPr algn="ctr"/>
            <a:endParaRPr lang="en-GB" dirty="0">
              <a:solidFill>
                <a:srgbClr val="0000FF"/>
              </a:solidFill>
              <a:latin typeface="Aptos" panose="020B00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50F838-7FC9-B8FE-691D-FCC15A3B9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"/>
          <a:stretch/>
        </p:blipFill>
        <p:spPr>
          <a:xfrm>
            <a:off x="411075" y="2214647"/>
            <a:ext cx="2897281" cy="19280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FE2D75-8CCF-1E6C-4FC1-145FB98BC4A6}"/>
              </a:ext>
            </a:extLst>
          </p:cNvPr>
          <p:cNvSpPr txBox="1"/>
          <p:nvPr/>
        </p:nvSpPr>
        <p:spPr>
          <a:xfrm>
            <a:off x="3346564" y="2338582"/>
            <a:ext cx="16705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latin typeface="Aptos" panose="020B0004020202020204" pitchFamily="34" charset="0"/>
              </a:rPr>
              <a:t>Abeno Sharon </a:t>
            </a:r>
            <a:r>
              <a:rPr lang="en-GB" sz="1400" i="1" dirty="0">
                <a:latin typeface="Aptos" panose="020B0004020202020204" pitchFamily="34" charset="0"/>
              </a:rPr>
              <a:t>braving through the waters to access households within her village in </a:t>
            </a:r>
            <a:r>
              <a:rPr lang="en-GB" sz="1400" b="1" i="1" dirty="0">
                <a:latin typeface="Aptos" panose="020B0004020202020204" pitchFamily="34" charset="0"/>
              </a:rPr>
              <a:t>Kayunga District</a:t>
            </a:r>
          </a:p>
          <a:p>
            <a:pPr algn="ctr"/>
            <a:endParaRPr lang="en-GB" sz="1400" i="1" dirty="0">
              <a:latin typeface="Aptos" panose="020B0004020202020204" pitchFamily="34" charset="0"/>
            </a:endParaRPr>
          </a:p>
          <a:p>
            <a:pPr algn="ctr"/>
            <a:endParaRPr lang="en-GB" sz="1400" i="1" dirty="0">
              <a:latin typeface="Aptos" panose="020B0004020202020204" pitchFamily="34" charset="0"/>
            </a:endParaRPr>
          </a:p>
          <a:p>
            <a:pPr algn="ctr"/>
            <a:endParaRPr lang="en-GB" sz="1400" i="1" dirty="0">
              <a:latin typeface="Aptos" panose="020B0004020202020204" pitchFamily="34" charset="0"/>
            </a:endParaRPr>
          </a:p>
          <a:p>
            <a:pPr algn="ctr"/>
            <a:r>
              <a:rPr lang="en-GB" sz="1400" b="1" i="1" dirty="0">
                <a:latin typeface="Aptos" panose="020B0004020202020204" pitchFamily="34" charset="0"/>
              </a:rPr>
              <a:t>Enumerators </a:t>
            </a:r>
            <a:r>
              <a:rPr lang="en-GB" sz="1400" i="1" dirty="0">
                <a:latin typeface="Aptos" panose="020B0004020202020204" pitchFamily="34" charset="0"/>
              </a:rPr>
              <a:t>in </a:t>
            </a:r>
            <a:r>
              <a:rPr lang="en-GB" sz="1400" i="1" dirty="0" err="1">
                <a:latin typeface="Aptos" panose="020B0004020202020204" pitchFamily="34" charset="0"/>
              </a:rPr>
              <a:t>Masaka</a:t>
            </a:r>
            <a:r>
              <a:rPr lang="en-GB" sz="1400" i="1" dirty="0">
                <a:latin typeface="Aptos" panose="020B0004020202020204" pitchFamily="34" charset="0"/>
              </a:rPr>
              <a:t> LG travelling to </a:t>
            </a:r>
            <a:r>
              <a:rPr lang="en-GB" sz="1400" b="1" i="1" dirty="0" err="1">
                <a:latin typeface="Aptos" panose="020B0004020202020204" pitchFamily="34" charset="0"/>
              </a:rPr>
              <a:t>Ggwamba</a:t>
            </a:r>
            <a:r>
              <a:rPr lang="en-GB" sz="1400" b="1" i="1" dirty="0">
                <a:latin typeface="Aptos" panose="020B0004020202020204" pitchFamily="34" charset="0"/>
              </a:rPr>
              <a:t> Island</a:t>
            </a:r>
            <a:r>
              <a:rPr lang="en-GB" sz="1400" i="1" dirty="0">
                <a:latin typeface="Aptos" panose="020B0004020202020204" pitchFamily="34" charset="0"/>
              </a:rPr>
              <a:t> where they were held hostage at night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65956D-E928-598A-44CD-B12E7227ADB9}"/>
              </a:ext>
            </a:extLst>
          </p:cNvPr>
          <p:cNvGrpSpPr/>
          <p:nvPr/>
        </p:nvGrpSpPr>
        <p:grpSpPr>
          <a:xfrm>
            <a:off x="8157754" y="950462"/>
            <a:ext cx="3780415" cy="4943625"/>
            <a:chOff x="8157754" y="971928"/>
            <a:chExt cx="3780415" cy="4943625"/>
          </a:xfrm>
          <a:solidFill>
            <a:srgbClr val="EEEEEE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BFDD5A1-D2D6-832A-714B-C8E3337255EE}"/>
                </a:ext>
              </a:extLst>
            </p:cNvPr>
            <p:cNvSpPr/>
            <p:nvPr/>
          </p:nvSpPr>
          <p:spPr>
            <a:xfrm>
              <a:off x="8157754" y="971928"/>
              <a:ext cx="3772989" cy="2185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GB" sz="1600" b="1" kern="12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6) Internal border conflicts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600" b="0" kern="1200" dirty="0" err="1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Apaa</a:t>
              </a:r>
              <a:r>
                <a:rPr lang="en-GB" sz="1600" b="0" kern="12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 – </a:t>
              </a:r>
              <a:r>
                <a:rPr lang="en-GB" sz="1600" b="0" kern="1200" dirty="0" err="1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Amuru</a:t>
              </a:r>
              <a:r>
                <a:rPr lang="en-GB" sz="1600" b="0" kern="12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 and </a:t>
              </a:r>
              <a:r>
                <a:rPr lang="en-GB" sz="1600" b="0" kern="1200" dirty="0" err="1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Adjumani</a:t>
              </a:r>
              <a:endParaRPr lang="en-GB" sz="1600" b="0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600" b="0" kern="1200" dirty="0" err="1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Palaro</a:t>
              </a:r>
              <a:r>
                <a:rPr lang="en-GB" sz="1600" b="0" kern="12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en-GB" sz="1600" kern="12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– </a:t>
              </a:r>
              <a:r>
                <a:rPr lang="en-GB" sz="1600" kern="1200" dirty="0" err="1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Gulu</a:t>
              </a:r>
              <a:r>
                <a:rPr lang="en-GB" sz="1600" kern="12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 LG and </a:t>
              </a:r>
              <a:r>
                <a:rPr lang="en-GB" sz="1600" kern="1200" dirty="0" err="1">
                  <a:solidFill>
                    <a:srgbClr val="0000FF"/>
                  </a:solidFill>
                  <a:effectLst/>
                  <a:latin typeface="Aptos" panose="020B0004020202020204" pitchFamily="34" charset="0"/>
                </a:rPr>
                <a:t>Amuru</a:t>
              </a:r>
              <a:endParaRPr lang="en-GB" sz="1600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Ombechi</a:t>
              </a:r>
              <a:r>
                <a:rPr lang="en-GB" sz="1600" dirty="0">
                  <a:solidFill>
                    <a:srgbClr val="0000FF"/>
                  </a:solidFill>
                  <a:latin typeface="Aptos" panose="020B0004020202020204" pitchFamily="34" charset="0"/>
                </a:rPr>
                <a:t>/Kochi, </a:t>
              </a: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Legu</a:t>
              </a:r>
              <a:r>
                <a:rPr lang="en-GB" sz="1600" dirty="0">
                  <a:solidFill>
                    <a:srgbClr val="0000FF"/>
                  </a:solidFill>
                  <a:latin typeface="Aptos" panose="020B0004020202020204" pitchFamily="34" charset="0"/>
                </a:rPr>
                <a:t>/</a:t>
              </a: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Romogi</a:t>
              </a:r>
              <a:r>
                <a:rPr lang="en-GB" sz="1600" dirty="0">
                  <a:solidFill>
                    <a:srgbClr val="0000FF"/>
                  </a:solidFill>
                  <a:latin typeface="Aptos" panose="020B0004020202020204" pitchFamily="34" charset="0"/>
                </a:rPr>
                <a:t>, </a:t>
              </a: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Gburule</a:t>
              </a:r>
              <a:r>
                <a:rPr lang="en-GB" sz="1600" dirty="0">
                  <a:solidFill>
                    <a:srgbClr val="0000FF"/>
                  </a:solidFill>
                  <a:latin typeface="Aptos" panose="020B0004020202020204" pitchFamily="34" charset="0"/>
                </a:rPr>
                <a:t>/</a:t>
              </a: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Romogi</a:t>
              </a:r>
              <a:r>
                <a:rPr lang="en-GB" sz="1600" dirty="0">
                  <a:solidFill>
                    <a:srgbClr val="0000FF"/>
                  </a:solidFill>
                  <a:latin typeface="Aptos" panose="020B0004020202020204" pitchFamily="34" charset="0"/>
                </a:rPr>
                <a:t> – </a:t>
              </a: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Yumbe</a:t>
              </a:r>
              <a:r>
                <a:rPr lang="en-GB" sz="1600" dirty="0">
                  <a:solidFill>
                    <a:srgbClr val="0000FF"/>
                  </a:solidFill>
                  <a:latin typeface="Aptos" panose="020B0004020202020204" pitchFamily="34" charset="0"/>
                </a:rPr>
                <a:t> and </a:t>
              </a: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Obongo</a:t>
              </a:r>
              <a:endParaRPr lang="en-GB" sz="1600" dirty="0">
                <a:solidFill>
                  <a:srgbClr val="0000FF"/>
                </a:solidFill>
                <a:latin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Nyamisingiri</a:t>
              </a:r>
              <a:r>
                <a:rPr lang="en-GB" sz="1600" dirty="0">
                  <a:solidFill>
                    <a:srgbClr val="0000FF"/>
                  </a:solidFill>
                  <a:latin typeface="Aptos" panose="020B0004020202020204" pitchFamily="34" charset="0"/>
                </a:rPr>
                <a:t> – Kabarole and </a:t>
              </a:r>
              <a:r>
                <a:rPr lang="en-GB" sz="1600" dirty="0" err="1">
                  <a:solidFill>
                    <a:srgbClr val="0000FF"/>
                  </a:solidFill>
                  <a:latin typeface="Aptos" panose="020B0004020202020204" pitchFamily="34" charset="0"/>
                </a:rPr>
                <a:t>Ntoroko</a:t>
              </a:r>
              <a:endParaRPr lang="en-GB" sz="1600" dirty="0">
                <a:solidFill>
                  <a:srgbClr val="0000FF"/>
                </a:solidFill>
                <a:latin typeface="Aptos" panose="020B0004020202020204" pitchFamily="34" charset="0"/>
              </a:endParaRPr>
            </a:p>
            <a:p>
              <a:pPr algn="ctr"/>
              <a:endParaRPr lang="en-GB" sz="1600" dirty="0">
                <a:solidFill>
                  <a:srgbClr val="0000FF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A45DBF7-2328-F010-F6E7-4019D27B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180" y="3241346"/>
              <a:ext cx="3772989" cy="2221399"/>
            </a:xfrm>
            <a:prstGeom prst="rect">
              <a:avLst/>
            </a:prstGeom>
            <a:grpFill/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B6496D-EF60-0CB7-6822-68371E9E8FA2}"/>
                </a:ext>
              </a:extLst>
            </p:cNvPr>
            <p:cNvSpPr txBox="1"/>
            <p:nvPr/>
          </p:nvSpPr>
          <p:spPr>
            <a:xfrm>
              <a:off x="8165180" y="5546221"/>
              <a:ext cx="377298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i="1" dirty="0">
                  <a:latin typeface="Aptos" panose="020B0004020202020204" pitchFamily="34" charset="0"/>
                </a:rPr>
                <a:t>Enumeration in </a:t>
              </a:r>
              <a:r>
                <a:rPr lang="en-GB" b="1" i="1" dirty="0" err="1">
                  <a:latin typeface="Aptos" panose="020B0004020202020204" pitchFamily="34" charset="0"/>
                </a:rPr>
                <a:t>Apaa</a:t>
              </a:r>
              <a:endParaRPr lang="en-GB" sz="1600" b="1" i="1" dirty="0">
                <a:latin typeface="Aptos" panose="020B0004020202020204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1B6DF95-C2B0-EA89-C78F-9A76991BDD5C}"/>
              </a:ext>
            </a:extLst>
          </p:cNvPr>
          <p:cNvSpPr/>
          <p:nvPr/>
        </p:nvSpPr>
        <p:spPr>
          <a:xfrm>
            <a:off x="5055320" y="5438521"/>
            <a:ext cx="2847706" cy="925613"/>
          </a:xfrm>
          <a:prstGeom prst="rect">
            <a:avLst/>
          </a:prstGeom>
          <a:solidFill>
            <a:srgbClr val="EEE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600" b="1" kern="1200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5) </a:t>
            </a:r>
            <a:r>
              <a:rPr lang="en-GB" sz="1600" b="1" dirty="0">
                <a:solidFill>
                  <a:srgbClr val="0000FF"/>
                </a:solidFill>
                <a:latin typeface="Aptos" panose="020B0004020202020204" pitchFamily="34" charset="0"/>
              </a:rPr>
              <a:t>Geography of some areas not updated on system </a:t>
            </a:r>
            <a:endParaRPr lang="en-GB" sz="1600" kern="1200" dirty="0">
              <a:solidFill>
                <a:srgbClr val="0000FF"/>
              </a:solidFill>
              <a:effectLst/>
              <a:latin typeface="Aptos" panose="020B0004020202020204" pitchFamily="34" charset="0"/>
            </a:endParaRPr>
          </a:p>
          <a:p>
            <a:pPr algn="ctr"/>
            <a:endParaRPr lang="en-GB" sz="1600" dirty="0">
              <a:solidFill>
                <a:srgbClr val="0000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F53CC-7A9B-ED0A-F0F5-908A44C35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20345" b="25186"/>
          <a:stretch/>
        </p:blipFill>
        <p:spPr>
          <a:xfrm>
            <a:off x="411075" y="4142735"/>
            <a:ext cx="2897280" cy="19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FA20F-C5B3-BA94-075F-CE3C88173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0BF7E114-68EF-4473-976E-EB65663E87A6}" type="slidenum">
              <a:rPr lang="en-UG" smtClean="0"/>
              <a:pPr algn="ctr"/>
              <a:t>9</a:t>
            </a:fld>
            <a:endParaRPr lang="en-U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67928-425E-1568-397B-504955B3448E}"/>
              </a:ext>
            </a:extLst>
          </p:cNvPr>
          <p:cNvSpPr txBox="1"/>
          <p:nvPr/>
        </p:nvSpPr>
        <p:spPr>
          <a:xfrm>
            <a:off x="3421639" y="66354"/>
            <a:ext cx="69338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400" b="1" dirty="0">
                <a:solidFill>
                  <a:srgbClr val="FF0000"/>
                </a:solidFill>
                <a:latin typeface="Candara" panose="020E0502030303020204" pitchFamily="34" charset="0"/>
              </a:rPr>
              <a:t>SUCCESS STORY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3FAC7E-18F2-4094-1E48-7794B7E0089A}"/>
              </a:ext>
            </a:extLst>
          </p:cNvPr>
          <p:cNvGrpSpPr/>
          <p:nvPr/>
        </p:nvGrpSpPr>
        <p:grpSpPr>
          <a:xfrm>
            <a:off x="685397" y="912523"/>
            <a:ext cx="2860752" cy="2749908"/>
            <a:chOff x="728003" y="986644"/>
            <a:chExt cx="2860752" cy="2924636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F863BC9-BE3E-0FB5-F8D9-3A1723A05AFE}"/>
                </a:ext>
              </a:extLst>
            </p:cNvPr>
            <p:cNvSpPr/>
            <p:nvPr/>
          </p:nvSpPr>
          <p:spPr>
            <a:xfrm rot="10800000">
              <a:off x="728003" y="986644"/>
              <a:ext cx="2860752" cy="2924636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B1E40C-9862-7849-D5CB-3654CAB65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868" y="1407564"/>
              <a:ext cx="1448706" cy="1386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6B2F46-6D46-4951-6619-08682FB4D871}"/>
                </a:ext>
              </a:extLst>
            </p:cNvPr>
            <p:cNvSpPr txBox="1"/>
            <p:nvPr/>
          </p:nvSpPr>
          <p:spPr>
            <a:xfrm>
              <a:off x="2285665" y="1351469"/>
              <a:ext cx="1058552" cy="1571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GB" b="1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1</a:t>
              </a:r>
              <a:r>
                <a:rPr lang="en-GB" b="1" baseline="30000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st</a:t>
              </a:r>
              <a:r>
                <a:rPr lang="en-GB" b="1" dirty="0">
                  <a:solidFill>
                    <a:srgbClr val="560CFC"/>
                  </a:solidFill>
                  <a:latin typeface="Aptos" panose="020B0004020202020204" pitchFamily="34" charset="0"/>
                  <a:ea typeface="Arial" panose="020B0604020202020204" pitchFamily="34" charset="0"/>
                </a:rPr>
                <a:t> digital census in the country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4D3164-1C4D-ABE2-C4BF-904CB21E4B9C}"/>
              </a:ext>
            </a:extLst>
          </p:cNvPr>
          <p:cNvGrpSpPr/>
          <p:nvPr/>
        </p:nvGrpSpPr>
        <p:grpSpPr>
          <a:xfrm>
            <a:off x="3874300" y="934743"/>
            <a:ext cx="2944981" cy="2749907"/>
            <a:chOff x="3874300" y="934743"/>
            <a:chExt cx="2944981" cy="2749907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69A607AB-3A09-F9D5-ADBD-6AB8A5DA5480}"/>
                </a:ext>
              </a:extLst>
            </p:cNvPr>
            <p:cNvSpPr/>
            <p:nvPr/>
          </p:nvSpPr>
          <p:spPr>
            <a:xfrm rot="10800000">
              <a:off x="3874300" y="934743"/>
              <a:ext cx="2860752" cy="2749907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E7B989-6B0E-123F-D2D2-D3B7F759CE02}"/>
                </a:ext>
              </a:extLst>
            </p:cNvPr>
            <p:cNvSpPr txBox="1"/>
            <p:nvPr/>
          </p:nvSpPr>
          <p:spPr>
            <a:xfrm>
              <a:off x="4053248" y="1123755"/>
              <a:ext cx="276603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rgbClr val="0000FF"/>
                  </a:solidFill>
                  <a:latin typeface="Aptos" panose="020B0004020202020204" pitchFamily="34" charset="0"/>
                </a:rPr>
                <a:t>Used personal phones for collecting community level data for some enumeration supervisors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4475F0-CCCC-11BF-367D-307A0CC7794B}"/>
              </a:ext>
            </a:extLst>
          </p:cNvPr>
          <p:cNvGrpSpPr/>
          <p:nvPr/>
        </p:nvGrpSpPr>
        <p:grpSpPr>
          <a:xfrm>
            <a:off x="7307742" y="903460"/>
            <a:ext cx="5065527" cy="2420880"/>
            <a:chOff x="7307742" y="903460"/>
            <a:chExt cx="5065527" cy="2420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29B68-E0B5-D9C6-A82B-D82872289204}"/>
                </a:ext>
              </a:extLst>
            </p:cNvPr>
            <p:cNvSpPr txBox="1"/>
            <p:nvPr/>
          </p:nvSpPr>
          <p:spPr>
            <a:xfrm>
              <a:off x="9316642" y="2451165"/>
              <a:ext cx="19989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27</a:t>
              </a:r>
              <a:r>
                <a:rPr lang="en-US" sz="1600" b="1" baseline="30000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TH</a:t>
              </a:r>
              <a:r>
                <a:rPr lang="en-US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rial MT"/>
                  <a:cs typeface="Arial MT"/>
                </a:rPr>
                <a:t> - June </a:t>
              </a:r>
              <a:r>
                <a:rPr lang="en-US" sz="1600" b="1" dirty="0">
                  <a:solidFill>
                    <a:srgbClr val="FF0000"/>
                  </a:solidFill>
                  <a:latin typeface="Aptos" panose="020B0004020202020204" pitchFamily="34" charset="0"/>
                </a:rPr>
                <a:t>2024</a:t>
              </a:r>
              <a:endParaRPr lang="en-UG" sz="1600" dirty="0">
                <a:solidFill>
                  <a:srgbClr val="FF000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5FF52E-29D7-0AC0-000A-9DD7B2581E70}"/>
                </a:ext>
              </a:extLst>
            </p:cNvPr>
            <p:cNvGrpSpPr/>
            <p:nvPr/>
          </p:nvGrpSpPr>
          <p:grpSpPr>
            <a:xfrm>
              <a:off x="7307742" y="903460"/>
              <a:ext cx="5065527" cy="2420880"/>
              <a:chOff x="7307742" y="903460"/>
              <a:chExt cx="5065527" cy="242088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AFDAC64-A96B-5204-6A26-C1AFF1D0E2F9}"/>
                  </a:ext>
                </a:extLst>
              </p:cNvPr>
              <p:cNvGrpSpPr/>
              <p:nvPr/>
            </p:nvGrpSpPr>
            <p:grpSpPr>
              <a:xfrm>
                <a:off x="8942947" y="1812585"/>
                <a:ext cx="2451093" cy="1511755"/>
                <a:chOff x="6191250" y="2054225"/>
                <a:chExt cx="4164014" cy="3135313"/>
              </a:xfrm>
              <a:solidFill>
                <a:srgbClr val="FF0000"/>
              </a:solidFill>
            </p:grpSpPr>
            <p:sp>
              <p:nvSpPr>
                <p:cNvPr id="23" name="Freeform 24">
                  <a:extLst>
                    <a:ext uri="{FF2B5EF4-FFF2-40B4-BE49-F238E27FC236}">
                      <a16:creationId xmlns:a16="http://schemas.microsoft.com/office/drawing/2014/main" id="{1662C943-EBB4-6E23-BD61-7CDF888BBD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1250" y="2222500"/>
                  <a:ext cx="3919538" cy="2703513"/>
                </a:xfrm>
                <a:custGeom>
                  <a:avLst/>
                  <a:gdLst>
                    <a:gd name="T0" fmla="*/ 81 w 2469"/>
                    <a:gd name="T1" fmla="*/ 382 h 1703"/>
                    <a:gd name="T2" fmla="*/ 81 w 2469"/>
                    <a:gd name="T3" fmla="*/ 1613 h 1703"/>
                    <a:gd name="T4" fmla="*/ 2378 w 2469"/>
                    <a:gd name="T5" fmla="*/ 1613 h 1703"/>
                    <a:gd name="T6" fmla="*/ 2378 w 2469"/>
                    <a:gd name="T7" fmla="*/ 382 h 1703"/>
                    <a:gd name="T8" fmla="*/ 81 w 2469"/>
                    <a:gd name="T9" fmla="*/ 382 h 1703"/>
                    <a:gd name="T10" fmla="*/ 0 w 2469"/>
                    <a:gd name="T11" fmla="*/ 0 h 1703"/>
                    <a:gd name="T12" fmla="*/ 338 w 2469"/>
                    <a:gd name="T13" fmla="*/ 0 h 1703"/>
                    <a:gd name="T14" fmla="*/ 338 w 2469"/>
                    <a:gd name="T15" fmla="*/ 174 h 1703"/>
                    <a:gd name="T16" fmla="*/ 524 w 2469"/>
                    <a:gd name="T17" fmla="*/ 174 h 1703"/>
                    <a:gd name="T18" fmla="*/ 524 w 2469"/>
                    <a:gd name="T19" fmla="*/ 0 h 1703"/>
                    <a:gd name="T20" fmla="*/ 883 w 2469"/>
                    <a:gd name="T21" fmla="*/ 0 h 1703"/>
                    <a:gd name="T22" fmla="*/ 883 w 2469"/>
                    <a:gd name="T23" fmla="*/ 174 h 1703"/>
                    <a:gd name="T24" fmla="*/ 1068 w 2469"/>
                    <a:gd name="T25" fmla="*/ 174 h 1703"/>
                    <a:gd name="T26" fmla="*/ 1068 w 2469"/>
                    <a:gd name="T27" fmla="*/ 0 h 1703"/>
                    <a:gd name="T28" fmla="*/ 1412 w 2469"/>
                    <a:gd name="T29" fmla="*/ 0 h 1703"/>
                    <a:gd name="T30" fmla="*/ 1412 w 2469"/>
                    <a:gd name="T31" fmla="*/ 174 h 1703"/>
                    <a:gd name="T32" fmla="*/ 1598 w 2469"/>
                    <a:gd name="T33" fmla="*/ 174 h 1703"/>
                    <a:gd name="T34" fmla="*/ 1598 w 2469"/>
                    <a:gd name="T35" fmla="*/ 0 h 1703"/>
                    <a:gd name="T36" fmla="*/ 1925 w 2469"/>
                    <a:gd name="T37" fmla="*/ 0 h 1703"/>
                    <a:gd name="T38" fmla="*/ 1925 w 2469"/>
                    <a:gd name="T39" fmla="*/ 174 h 1703"/>
                    <a:gd name="T40" fmla="*/ 2111 w 2469"/>
                    <a:gd name="T41" fmla="*/ 174 h 1703"/>
                    <a:gd name="T42" fmla="*/ 2111 w 2469"/>
                    <a:gd name="T43" fmla="*/ 0 h 1703"/>
                    <a:gd name="T44" fmla="*/ 2469 w 2469"/>
                    <a:gd name="T45" fmla="*/ 0 h 1703"/>
                    <a:gd name="T46" fmla="*/ 2469 w 2469"/>
                    <a:gd name="T47" fmla="*/ 1703 h 1703"/>
                    <a:gd name="T48" fmla="*/ 0 w 2469"/>
                    <a:gd name="T49" fmla="*/ 1703 h 1703"/>
                    <a:gd name="T50" fmla="*/ 0 w 2469"/>
                    <a:gd name="T51" fmla="*/ 0 h 1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69" h="1703">
                      <a:moveTo>
                        <a:pt x="81" y="382"/>
                      </a:moveTo>
                      <a:lnTo>
                        <a:pt x="81" y="1613"/>
                      </a:lnTo>
                      <a:lnTo>
                        <a:pt x="2378" y="1613"/>
                      </a:lnTo>
                      <a:lnTo>
                        <a:pt x="2378" y="382"/>
                      </a:lnTo>
                      <a:lnTo>
                        <a:pt x="81" y="382"/>
                      </a:lnTo>
                      <a:close/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74"/>
                      </a:lnTo>
                      <a:lnTo>
                        <a:pt x="524" y="174"/>
                      </a:lnTo>
                      <a:lnTo>
                        <a:pt x="524" y="0"/>
                      </a:lnTo>
                      <a:lnTo>
                        <a:pt x="883" y="0"/>
                      </a:lnTo>
                      <a:lnTo>
                        <a:pt x="883" y="174"/>
                      </a:lnTo>
                      <a:lnTo>
                        <a:pt x="1068" y="174"/>
                      </a:lnTo>
                      <a:lnTo>
                        <a:pt x="1068" y="0"/>
                      </a:lnTo>
                      <a:lnTo>
                        <a:pt x="1412" y="0"/>
                      </a:lnTo>
                      <a:lnTo>
                        <a:pt x="1412" y="174"/>
                      </a:lnTo>
                      <a:lnTo>
                        <a:pt x="1598" y="174"/>
                      </a:lnTo>
                      <a:lnTo>
                        <a:pt x="1598" y="0"/>
                      </a:lnTo>
                      <a:lnTo>
                        <a:pt x="1925" y="0"/>
                      </a:lnTo>
                      <a:lnTo>
                        <a:pt x="1925" y="174"/>
                      </a:lnTo>
                      <a:lnTo>
                        <a:pt x="2111" y="174"/>
                      </a:lnTo>
                      <a:lnTo>
                        <a:pt x="2111" y="0"/>
                      </a:lnTo>
                      <a:lnTo>
                        <a:pt x="2469" y="0"/>
                      </a:lnTo>
                      <a:lnTo>
                        <a:pt x="2469" y="1703"/>
                      </a:lnTo>
                      <a:lnTo>
                        <a:pt x="0" y="17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25" name="Rectangle 25">
                  <a:extLst>
                    <a:ext uri="{FF2B5EF4-FFF2-40B4-BE49-F238E27FC236}">
                      <a16:creationId xmlns:a16="http://schemas.microsoft.com/office/drawing/2014/main" id="{81CE2C0F-26DA-34C5-6417-E38414E83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5401" y="2054225"/>
                  <a:ext cx="187325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26" name="Rectangle 26">
                  <a:extLst>
                    <a:ext uri="{FF2B5EF4-FFF2-40B4-BE49-F238E27FC236}">
                      <a16:creationId xmlns:a16="http://schemas.microsoft.com/office/drawing/2014/main" id="{856233E4-932A-9ECA-DA50-C5C6A6AB6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8363" y="2054225"/>
                  <a:ext cx="187325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27" name="Rectangle 27">
                  <a:extLst>
                    <a:ext uri="{FF2B5EF4-FFF2-40B4-BE49-F238E27FC236}">
                      <a16:creationId xmlns:a16="http://schemas.microsoft.com/office/drawing/2014/main" id="{28D6BF79-6AA9-CB5C-CAF4-1C68FBAD8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83388" y="2054225"/>
                  <a:ext cx="187325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28" name="Rectangle 28">
                  <a:extLst>
                    <a:ext uri="{FF2B5EF4-FFF2-40B4-BE49-F238E27FC236}">
                      <a16:creationId xmlns:a16="http://schemas.microsoft.com/office/drawing/2014/main" id="{48868FEF-EC27-8D11-031F-706CD0AB6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2751" y="2054225"/>
                  <a:ext cx="184150" cy="38258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29" name="Rectangle 29">
                  <a:extLst>
                    <a:ext uri="{FF2B5EF4-FFF2-40B4-BE49-F238E27FC236}">
                      <a16:creationId xmlns:a16="http://schemas.microsoft.com/office/drawing/2014/main" id="{C195FA57-C70C-BCEC-BA0E-D9CD4B076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96038" y="5000625"/>
                  <a:ext cx="3957638" cy="188913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  <p:sp>
              <p:nvSpPr>
                <p:cNvPr id="30" name="Rectangle 30">
                  <a:extLst>
                    <a:ext uri="{FF2B5EF4-FFF2-40B4-BE49-F238E27FC236}">
                      <a16:creationId xmlns:a16="http://schemas.microsoft.com/office/drawing/2014/main" id="{D16CC908-D371-FD75-996D-DAD29733D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2226" y="2436813"/>
                  <a:ext cx="173038" cy="27527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80808"/>
                    </a:solidFill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BFC510-53A4-E857-8CFF-26B50458DC9C}"/>
                  </a:ext>
                </a:extLst>
              </p:cNvPr>
              <p:cNvSpPr txBox="1"/>
              <p:nvPr/>
            </p:nvSpPr>
            <p:spPr>
              <a:xfrm>
                <a:off x="7307742" y="903460"/>
                <a:ext cx="506552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solidFill>
                      <a:srgbClr val="0000FF"/>
                    </a:solidFill>
                    <a:latin typeface="Aptos" panose="020B0004020202020204" pitchFamily="34" charset="0"/>
                  </a:rPr>
                  <a:t>Release of preliminary results a month after data collection</a:t>
                </a:r>
              </a:p>
            </p:txBody>
          </p:sp>
        </p:grpSp>
      </p:grpSp>
      <p:sp>
        <p:nvSpPr>
          <p:cNvPr id="33" name="Rectangle: Top Corners Rounded 32">
            <a:extLst>
              <a:ext uri="{FF2B5EF4-FFF2-40B4-BE49-F238E27FC236}">
                <a16:creationId xmlns:a16="http://schemas.microsoft.com/office/drawing/2014/main" id="{3073D099-C75E-B633-69A9-BBDFE0EC35C9}"/>
              </a:ext>
            </a:extLst>
          </p:cNvPr>
          <p:cNvSpPr/>
          <p:nvPr/>
        </p:nvSpPr>
        <p:spPr>
          <a:xfrm rot="10800000">
            <a:off x="781174" y="3844983"/>
            <a:ext cx="5953878" cy="2475132"/>
          </a:xfrm>
          <a:prstGeom prst="round2SameRect">
            <a:avLst>
              <a:gd name="adj1" fmla="val 10500"/>
              <a:gd name="adj2" fmla="val 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251C56-82E4-7DDB-57FC-B57C4F6B1C4A}"/>
              </a:ext>
            </a:extLst>
          </p:cNvPr>
          <p:cNvSpPr txBox="1"/>
          <p:nvPr/>
        </p:nvSpPr>
        <p:spPr>
          <a:xfrm>
            <a:off x="1851522" y="4160530"/>
            <a:ext cx="4883530" cy="2079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FF"/>
                </a:solidFill>
                <a:latin typeface="Aptos" panose="020B0004020202020204" pitchFamily="34" charset="0"/>
              </a:rPr>
              <a:t>Successfully collected </a:t>
            </a:r>
            <a:r>
              <a:rPr lang="en-GB" sz="2400" b="1" dirty="0">
                <a:solidFill>
                  <a:srgbClr val="0000FF"/>
                </a:solidFill>
                <a:latin typeface="Aptos" panose="020B0004020202020204" pitchFamily="34" charset="0"/>
              </a:rPr>
              <a:t>comprehensive data </a:t>
            </a:r>
            <a:r>
              <a:rPr lang="en-GB" sz="2000" dirty="0">
                <a:solidFill>
                  <a:srgbClr val="0000FF"/>
                </a:solidFill>
                <a:latin typeface="Aptos" panose="020B0004020202020204" pitchFamily="34" charset="0"/>
              </a:rPr>
              <a:t>using about 160 questions in the household and over 60 questions in the Community Questionnaire</a:t>
            </a:r>
          </a:p>
        </p:txBody>
      </p:sp>
      <p:pic>
        <p:nvPicPr>
          <p:cNvPr id="36" name="Graphic 35" descr="Closed book with solid fill">
            <a:extLst>
              <a:ext uri="{FF2B5EF4-FFF2-40B4-BE49-F238E27FC236}">
                <a16:creationId xmlns:a16="http://schemas.microsoft.com/office/drawing/2014/main" id="{FC080711-792B-72B7-8688-F68CDC44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704" y="4345134"/>
            <a:ext cx="1250300" cy="12503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4566A5-8EFE-C276-5294-9FE0DAEF01A9}"/>
              </a:ext>
            </a:extLst>
          </p:cNvPr>
          <p:cNvGrpSpPr/>
          <p:nvPr/>
        </p:nvGrpSpPr>
        <p:grpSpPr>
          <a:xfrm>
            <a:off x="7924320" y="3506427"/>
            <a:ext cx="3166465" cy="2749908"/>
            <a:chOff x="7307742" y="3844982"/>
            <a:chExt cx="2860752" cy="2475134"/>
          </a:xfrm>
        </p:grpSpPr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7A945F25-E174-CC5A-94A0-F8F00B62731E}"/>
                </a:ext>
              </a:extLst>
            </p:cNvPr>
            <p:cNvSpPr/>
            <p:nvPr/>
          </p:nvSpPr>
          <p:spPr>
            <a:xfrm rot="10800000">
              <a:off x="7307742" y="3844982"/>
              <a:ext cx="2860752" cy="2475134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CA761-973C-B463-9087-B2389BB746AB}"/>
                </a:ext>
              </a:extLst>
            </p:cNvPr>
            <p:cNvSpPr txBox="1"/>
            <p:nvPr/>
          </p:nvSpPr>
          <p:spPr>
            <a:xfrm>
              <a:off x="7503600" y="4160530"/>
              <a:ext cx="2465919" cy="13020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GB" sz="2200" dirty="0">
                  <a:solidFill>
                    <a:srgbClr val="0000FF"/>
                  </a:solidFill>
                  <a:latin typeface="Aptos" panose="020B0004020202020204" pitchFamily="34" charset="0"/>
                </a:rPr>
                <a:t>Census cost per capita was $1.9 compared to $2 in Kenya</a:t>
              </a:r>
              <a:endParaRPr lang="en-UG" sz="2200" dirty="0">
                <a:solidFill>
                  <a:srgbClr val="0000FF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39" name="Graphic 38" descr="Dollar with solid fill">
              <a:extLst>
                <a:ext uri="{FF2B5EF4-FFF2-40B4-BE49-F238E27FC236}">
                  <a16:creationId xmlns:a16="http://schemas.microsoft.com/office/drawing/2014/main" id="{6C7A5BAA-648C-3944-1C5D-CCB94944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59442" y="523974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768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985</Words>
  <Application>Microsoft Office PowerPoint</Application>
  <PresentationFormat>Widescreen</PresentationFormat>
  <Paragraphs>272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Microsoft YaHei</vt:lpstr>
      <vt:lpstr>Aptos</vt:lpstr>
      <vt:lpstr>Arial</vt:lpstr>
      <vt:lpstr>Calibri</vt:lpstr>
      <vt:lpstr>Cambria</vt:lpstr>
      <vt:lpstr>Candara</vt:lpstr>
      <vt:lpstr>Quattrocento Sans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mawejje</dc:creator>
  <cp:lastModifiedBy>Sharon Apio</cp:lastModifiedBy>
  <cp:revision>211</cp:revision>
  <dcterms:created xsi:type="dcterms:W3CDTF">2024-06-23T02:59:56Z</dcterms:created>
  <dcterms:modified xsi:type="dcterms:W3CDTF">2024-06-27T06:42:23Z</dcterms:modified>
</cp:coreProperties>
</file>